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rimo Bold" panose="020B0604020202020204" charset="0"/>
      <p:regular r:id="rId20"/>
    </p:embeddedFont>
    <p:embeddedFont>
      <p:font typeface="Chewy" panose="020B0604020202020204" charset="0"/>
      <p:regular r:id="rId21"/>
    </p:embeddedFont>
    <p:embeddedFont>
      <p:font typeface="Comic Sans" panose="020B0604020202020204" charset="0"/>
      <p:regular r:id="rId22"/>
    </p:embeddedFont>
    <p:embeddedFont>
      <p:font typeface="Comic Sans Bold" panose="020B0604020202020204" charset="0"/>
      <p:regular r:id="rId23"/>
    </p:embeddedFont>
    <p:embeddedFont>
      <p:font typeface="Kurale" panose="020B0604020202020204" charset="0"/>
      <p:regular r:id="rId24"/>
    </p:embeddedFont>
    <p:embeddedFont>
      <p:font typeface="Roboto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42.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31.sv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10.svg"/><Relationship Id="rId7" Type="http://schemas.openxmlformats.org/officeDocument/2006/relationships/image" Target="../media/image4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31.svg"/><Relationship Id="rId10" Type="http://schemas.openxmlformats.org/officeDocument/2006/relationships/image" Target="../media/image47.svg"/><Relationship Id="rId4" Type="http://schemas.openxmlformats.org/officeDocument/2006/relationships/image" Target="../media/image30.png"/><Relationship Id="rId9"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0.svg"/><Relationship Id="rId7" Type="http://schemas.openxmlformats.org/officeDocument/2006/relationships/image" Target="../media/image49.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0.svg"/><Relationship Id="rId7" Type="http://schemas.openxmlformats.org/officeDocument/2006/relationships/image" Target="../media/image51.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53.png"/></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0.svg"/><Relationship Id="rId7" Type="http://schemas.openxmlformats.org/officeDocument/2006/relationships/image" Target="../media/image5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0.svg"/><Relationship Id="rId7" Type="http://schemas.openxmlformats.org/officeDocument/2006/relationships/image" Target="../media/image5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57.png"/></Relationships>
</file>

<file path=ppt/slides/_rels/slide1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0.svg"/><Relationship Id="rId7" Type="http://schemas.openxmlformats.org/officeDocument/2006/relationships/image" Target="../media/image5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1.sv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10.svg"/></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2.sv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0.sv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9.png"/><Relationship Id="rId7"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0.svg"/><Relationship Id="rId9" Type="http://schemas.openxmlformats.org/officeDocument/2006/relationships/image" Target="../media/image29.svg"/></Relationships>
</file>

<file path=ppt/slides/_rels/slide8.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9.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10.sv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10.svg"/><Relationship Id="rId7" Type="http://schemas.openxmlformats.org/officeDocument/2006/relationships/image" Target="../media/image39.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1.sv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44549">
            <a:off x="-833715" y="-1371461"/>
            <a:ext cx="3724830" cy="4510451"/>
          </a:xfrm>
          <a:custGeom>
            <a:avLst/>
            <a:gdLst/>
            <a:ahLst/>
            <a:cxnLst/>
            <a:rect l="l" t="t" r="r" b="b"/>
            <a:pathLst>
              <a:path w="3724830" h="4510451">
                <a:moveTo>
                  <a:pt x="0" y="0"/>
                </a:moveTo>
                <a:lnTo>
                  <a:pt x="3724830" y="0"/>
                </a:lnTo>
                <a:lnTo>
                  <a:pt x="3724830" y="4510451"/>
                </a:lnTo>
                <a:lnTo>
                  <a:pt x="0" y="45104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52555" y="0"/>
            <a:ext cx="18138287" cy="9137162"/>
          </a:xfrm>
          <a:custGeom>
            <a:avLst/>
            <a:gdLst/>
            <a:ahLst/>
            <a:cxnLst/>
            <a:rect l="l" t="t" r="r" b="b"/>
            <a:pathLst>
              <a:path w="18138287" h="9137162">
                <a:moveTo>
                  <a:pt x="0" y="0"/>
                </a:moveTo>
                <a:lnTo>
                  <a:pt x="18138286" y="0"/>
                </a:lnTo>
                <a:lnTo>
                  <a:pt x="18138286" y="9137162"/>
                </a:lnTo>
                <a:lnTo>
                  <a:pt x="0" y="9137162"/>
                </a:lnTo>
                <a:lnTo>
                  <a:pt x="0" y="0"/>
                </a:lnTo>
                <a:close/>
              </a:path>
            </a:pathLst>
          </a:custGeom>
          <a:blipFill>
            <a:blip r:embed="rId4">
              <a:alphaModFix amt="32999"/>
              <a:extLst>
                <a:ext uri="{96DAC541-7B7A-43D3-8B79-37D633B846F1}">
                  <asvg:svgBlip xmlns:asvg="http://schemas.microsoft.com/office/drawing/2016/SVG/main" r:embed="rId5"/>
                </a:ext>
              </a:extLst>
            </a:blip>
            <a:stretch>
              <a:fillRect/>
            </a:stretch>
          </a:blipFill>
        </p:spPr>
      </p:sp>
      <p:sp>
        <p:nvSpPr>
          <p:cNvPr id="4" name="Freeform 4"/>
          <p:cNvSpPr/>
          <p:nvPr/>
        </p:nvSpPr>
        <p:spPr>
          <a:xfrm>
            <a:off x="-253721" y="9688408"/>
            <a:ext cx="19592065" cy="14899264"/>
          </a:xfrm>
          <a:custGeom>
            <a:avLst/>
            <a:gdLst/>
            <a:ahLst/>
            <a:cxnLst/>
            <a:rect l="l" t="t" r="r" b="b"/>
            <a:pathLst>
              <a:path w="19592065" h="14899264">
                <a:moveTo>
                  <a:pt x="0" y="0"/>
                </a:moveTo>
                <a:lnTo>
                  <a:pt x="19592065" y="0"/>
                </a:lnTo>
                <a:lnTo>
                  <a:pt x="19592065" y="14899264"/>
                </a:lnTo>
                <a:lnTo>
                  <a:pt x="0" y="14899264"/>
                </a:lnTo>
                <a:lnTo>
                  <a:pt x="0" y="0"/>
                </a:lnTo>
                <a:close/>
              </a:path>
            </a:pathLst>
          </a:custGeom>
          <a:blipFill>
            <a:blip r:embed="rId6"/>
            <a:stretch>
              <a:fillRect l="-4087" t="-940" r="-4087" b="-41189"/>
            </a:stretch>
          </a:blipFill>
        </p:spPr>
      </p:sp>
      <p:sp>
        <p:nvSpPr>
          <p:cNvPr id="5" name="Freeform 5"/>
          <p:cNvSpPr/>
          <p:nvPr/>
        </p:nvSpPr>
        <p:spPr>
          <a:xfrm>
            <a:off x="15939601" y="7883266"/>
            <a:ext cx="1734971" cy="1805141"/>
          </a:xfrm>
          <a:custGeom>
            <a:avLst/>
            <a:gdLst/>
            <a:ahLst/>
            <a:cxnLst/>
            <a:rect l="l" t="t" r="r" b="b"/>
            <a:pathLst>
              <a:path w="1734971" h="1805141">
                <a:moveTo>
                  <a:pt x="0" y="0"/>
                </a:moveTo>
                <a:lnTo>
                  <a:pt x="1734971" y="0"/>
                </a:lnTo>
                <a:lnTo>
                  <a:pt x="1734971" y="1805142"/>
                </a:lnTo>
                <a:lnTo>
                  <a:pt x="0" y="18051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265202" y="1264096"/>
            <a:ext cx="1958430" cy="2037639"/>
          </a:xfrm>
          <a:custGeom>
            <a:avLst/>
            <a:gdLst/>
            <a:ahLst/>
            <a:cxnLst/>
            <a:rect l="l" t="t" r="r" b="b"/>
            <a:pathLst>
              <a:path w="1958430" h="2037639">
                <a:moveTo>
                  <a:pt x="0" y="0"/>
                </a:moveTo>
                <a:lnTo>
                  <a:pt x="1958430" y="0"/>
                </a:lnTo>
                <a:lnTo>
                  <a:pt x="1958430" y="2037639"/>
                </a:lnTo>
                <a:lnTo>
                  <a:pt x="0" y="20376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1489761">
            <a:off x="16076627" y="-814126"/>
            <a:ext cx="3432483" cy="4156443"/>
          </a:xfrm>
          <a:custGeom>
            <a:avLst/>
            <a:gdLst/>
            <a:ahLst/>
            <a:cxnLst/>
            <a:rect l="l" t="t" r="r" b="b"/>
            <a:pathLst>
              <a:path w="3432483" h="4156443">
                <a:moveTo>
                  <a:pt x="0" y="0"/>
                </a:moveTo>
                <a:lnTo>
                  <a:pt x="3432483" y="0"/>
                </a:lnTo>
                <a:lnTo>
                  <a:pt x="3432483" y="4156443"/>
                </a:lnTo>
                <a:lnTo>
                  <a:pt x="0" y="41564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8525837" y="2476444"/>
            <a:ext cx="1236326" cy="1236326"/>
          </a:xfrm>
          <a:custGeom>
            <a:avLst/>
            <a:gdLst/>
            <a:ahLst/>
            <a:cxnLst/>
            <a:rect l="l" t="t" r="r" b="b"/>
            <a:pathLst>
              <a:path w="1236326" h="1236326">
                <a:moveTo>
                  <a:pt x="0" y="0"/>
                </a:moveTo>
                <a:lnTo>
                  <a:pt x="1236326" y="0"/>
                </a:lnTo>
                <a:lnTo>
                  <a:pt x="1236326" y="1236326"/>
                </a:lnTo>
                <a:lnTo>
                  <a:pt x="0" y="1236326"/>
                </a:lnTo>
                <a:lnTo>
                  <a:pt x="0" y="0"/>
                </a:lnTo>
                <a:close/>
              </a:path>
            </a:pathLst>
          </a:custGeom>
          <a:blipFill>
            <a:blip r:embed="rId9"/>
            <a:stretch>
              <a:fillRect/>
            </a:stretch>
          </a:blipFill>
        </p:spPr>
      </p:sp>
      <p:sp>
        <p:nvSpPr>
          <p:cNvPr id="9" name="TextBox 9"/>
          <p:cNvSpPr txBox="1"/>
          <p:nvPr/>
        </p:nvSpPr>
        <p:spPr>
          <a:xfrm>
            <a:off x="1439278" y="4764723"/>
            <a:ext cx="15764841" cy="1330673"/>
          </a:xfrm>
          <a:prstGeom prst="rect">
            <a:avLst/>
          </a:prstGeom>
        </p:spPr>
        <p:txBody>
          <a:bodyPr lIns="0" tIns="0" rIns="0" bIns="0" rtlCol="0" anchor="t">
            <a:spAutoFit/>
          </a:bodyPr>
          <a:lstStyle/>
          <a:p>
            <a:pPr algn="ctr">
              <a:lnSpc>
                <a:spcPts val="5348"/>
              </a:lnSpc>
            </a:pPr>
            <a:r>
              <a:rPr lang="en-US" sz="3820" b="1">
                <a:solidFill>
                  <a:srgbClr val="620000"/>
                </a:solidFill>
                <a:latin typeface="Roboto Bold"/>
                <a:ea typeface="Roboto Bold"/>
                <a:cs typeface="Roboto Bold"/>
                <a:sym typeface="Roboto Bold"/>
              </a:rPr>
              <a:t>ĐỀ TÀI: XÂY DỰNG HỆ THỐNG WEBSITE BÁN BÁNH KEM TRỰC TUYẾN SỬ DỤNG REACTJS VÀ TAILWIND CSS</a:t>
            </a:r>
          </a:p>
        </p:txBody>
      </p:sp>
      <p:sp>
        <p:nvSpPr>
          <p:cNvPr id="10" name="TextBox 10"/>
          <p:cNvSpPr txBox="1"/>
          <p:nvPr/>
        </p:nvSpPr>
        <p:spPr>
          <a:xfrm>
            <a:off x="5471809" y="1287237"/>
            <a:ext cx="7344382" cy="995679"/>
          </a:xfrm>
          <a:prstGeom prst="rect">
            <a:avLst/>
          </a:prstGeom>
        </p:spPr>
        <p:txBody>
          <a:bodyPr lIns="0" tIns="0" rIns="0" bIns="0" rtlCol="0" anchor="t">
            <a:spAutoFit/>
          </a:bodyPr>
          <a:lstStyle/>
          <a:p>
            <a:pPr algn="ctr">
              <a:lnSpc>
                <a:spcPts val="3920"/>
              </a:lnSpc>
            </a:pPr>
            <a:r>
              <a:rPr lang="en-US" sz="2800" b="1">
                <a:solidFill>
                  <a:srgbClr val="000000"/>
                </a:solidFill>
                <a:latin typeface="Arimo Bold"/>
                <a:ea typeface="Arimo Bold"/>
                <a:cs typeface="Arimo Bold"/>
                <a:sym typeface="Arimo Bold"/>
              </a:rPr>
              <a:t>TRƯỜNG KỸ THUẬT VÀ CÔNG NGHỆ</a:t>
            </a:r>
          </a:p>
          <a:p>
            <a:pPr algn="ctr">
              <a:lnSpc>
                <a:spcPts val="3920"/>
              </a:lnSpc>
            </a:pPr>
            <a:r>
              <a:rPr lang="en-US" sz="2800" b="1">
                <a:solidFill>
                  <a:srgbClr val="000000"/>
                </a:solidFill>
                <a:latin typeface="Arimo Bold"/>
                <a:ea typeface="Arimo Bold"/>
                <a:cs typeface="Arimo Bold"/>
                <a:sym typeface="Arimo Bold"/>
              </a:rPr>
              <a:t>KHOA CÔNG NGHỆ THÔNG TIN</a:t>
            </a:r>
          </a:p>
        </p:txBody>
      </p:sp>
      <p:sp>
        <p:nvSpPr>
          <p:cNvPr id="11" name="TextBox 11"/>
          <p:cNvSpPr txBox="1"/>
          <p:nvPr/>
        </p:nvSpPr>
        <p:spPr>
          <a:xfrm>
            <a:off x="6108590" y="4232907"/>
            <a:ext cx="6179151" cy="461665"/>
          </a:xfrm>
          <a:prstGeom prst="rect">
            <a:avLst/>
          </a:prstGeom>
        </p:spPr>
        <p:txBody>
          <a:bodyPr lIns="0" tIns="0" rIns="0" bIns="0" rtlCol="0" anchor="t">
            <a:spAutoFit/>
          </a:bodyPr>
          <a:lstStyle/>
          <a:p>
            <a:pPr algn="ctr">
              <a:lnSpc>
                <a:spcPts val="3640"/>
              </a:lnSpc>
            </a:pPr>
            <a:r>
              <a:rPr lang="en-US" sz="3000" b="1" dirty="0" err="1">
                <a:solidFill>
                  <a:srgbClr val="AE5A5A"/>
                </a:solidFill>
                <a:latin typeface="Arial" panose="020B0604020202020204" pitchFamily="34" charset="0"/>
                <a:ea typeface="Hussar Bold"/>
                <a:cs typeface="Arial" panose="020B0604020202020204" pitchFamily="34" charset="0"/>
                <a:sym typeface="Hussar Bold"/>
              </a:rPr>
              <a:t>ĐỒ</a:t>
            </a:r>
            <a:r>
              <a:rPr lang="en-US" sz="3000" b="1" dirty="0">
                <a:solidFill>
                  <a:srgbClr val="AE5A5A"/>
                </a:solidFill>
                <a:latin typeface="Arial" panose="020B0604020202020204" pitchFamily="34" charset="0"/>
                <a:ea typeface="Hussar Bold"/>
                <a:cs typeface="Arial" panose="020B0604020202020204" pitchFamily="34" charset="0"/>
                <a:sym typeface="Hussar Bold"/>
              </a:rPr>
              <a:t> </a:t>
            </a:r>
            <a:r>
              <a:rPr lang="en-US" sz="3000" b="1" dirty="0" err="1">
                <a:solidFill>
                  <a:srgbClr val="AE5A5A"/>
                </a:solidFill>
                <a:latin typeface="Arial" panose="020B0604020202020204" pitchFamily="34" charset="0"/>
                <a:ea typeface="Hussar Bold"/>
                <a:cs typeface="Arial" panose="020B0604020202020204" pitchFamily="34" charset="0"/>
                <a:sym typeface="Hussar Bold"/>
              </a:rPr>
              <a:t>ÁN</a:t>
            </a:r>
            <a:r>
              <a:rPr lang="en-US" sz="3000" b="1" dirty="0">
                <a:solidFill>
                  <a:srgbClr val="AE5A5A"/>
                </a:solidFill>
                <a:latin typeface="Arial" panose="020B0604020202020204" pitchFamily="34" charset="0"/>
                <a:ea typeface="Hussar Bold"/>
                <a:cs typeface="Arial" panose="020B0604020202020204" pitchFamily="34" charset="0"/>
                <a:sym typeface="Hussar Bold"/>
              </a:rPr>
              <a:t> CHUYÊN </a:t>
            </a:r>
            <a:r>
              <a:rPr lang="en-US" sz="3000" b="1" dirty="0" err="1">
                <a:solidFill>
                  <a:srgbClr val="AE5A5A"/>
                </a:solidFill>
                <a:latin typeface="Arial" panose="020B0604020202020204" pitchFamily="34" charset="0"/>
                <a:ea typeface="Hussar Bold"/>
                <a:cs typeface="Arial" panose="020B0604020202020204" pitchFamily="34" charset="0"/>
                <a:sym typeface="Hussar Bold"/>
              </a:rPr>
              <a:t>NGÀNH</a:t>
            </a:r>
            <a:endParaRPr lang="en-US" sz="3000" b="1" dirty="0">
              <a:solidFill>
                <a:srgbClr val="AE5A5A"/>
              </a:solidFill>
              <a:latin typeface="Arial" panose="020B0604020202020204" pitchFamily="34" charset="0"/>
              <a:ea typeface="Hussar Bold"/>
              <a:cs typeface="Arial" panose="020B0604020202020204" pitchFamily="34" charset="0"/>
              <a:sym typeface="Hussar Bold"/>
            </a:endParaRPr>
          </a:p>
        </p:txBody>
      </p:sp>
      <p:grpSp>
        <p:nvGrpSpPr>
          <p:cNvPr id="12" name="Group 12"/>
          <p:cNvGrpSpPr/>
          <p:nvPr/>
        </p:nvGrpSpPr>
        <p:grpSpPr>
          <a:xfrm>
            <a:off x="5770909" y="7065427"/>
            <a:ext cx="7045282" cy="2246938"/>
            <a:chOff x="0" y="0"/>
            <a:chExt cx="9393709" cy="2995917"/>
          </a:xfrm>
        </p:grpSpPr>
        <p:grpSp>
          <p:nvGrpSpPr>
            <p:cNvPr id="13" name="Group 13"/>
            <p:cNvGrpSpPr/>
            <p:nvPr/>
          </p:nvGrpSpPr>
          <p:grpSpPr>
            <a:xfrm>
              <a:off x="0" y="0"/>
              <a:ext cx="9393709" cy="2995917"/>
              <a:chOff x="0" y="0"/>
              <a:chExt cx="1855547" cy="591786"/>
            </a:xfrm>
          </p:grpSpPr>
          <p:sp>
            <p:nvSpPr>
              <p:cNvPr id="14" name="Freeform 14"/>
              <p:cNvSpPr/>
              <p:nvPr/>
            </p:nvSpPr>
            <p:spPr>
              <a:xfrm>
                <a:off x="0" y="0"/>
                <a:ext cx="1855547" cy="591786"/>
              </a:xfrm>
              <a:custGeom>
                <a:avLst/>
                <a:gdLst/>
                <a:ahLst/>
                <a:cxnLst/>
                <a:rect l="l" t="t" r="r" b="b"/>
                <a:pathLst>
                  <a:path w="1855547" h="591786">
                    <a:moveTo>
                      <a:pt x="25274" y="0"/>
                    </a:moveTo>
                    <a:lnTo>
                      <a:pt x="1830273" y="0"/>
                    </a:lnTo>
                    <a:cubicBezTo>
                      <a:pt x="1844232" y="0"/>
                      <a:pt x="1855547" y="11316"/>
                      <a:pt x="1855547" y="25274"/>
                    </a:cubicBezTo>
                    <a:lnTo>
                      <a:pt x="1855547" y="566512"/>
                    </a:lnTo>
                    <a:cubicBezTo>
                      <a:pt x="1855547" y="580470"/>
                      <a:pt x="1844232" y="591786"/>
                      <a:pt x="1830273" y="591786"/>
                    </a:cubicBezTo>
                    <a:lnTo>
                      <a:pt x="25274" y="591786"/>
                    </a:lnTo>
                    <a:cubicBezTo>
                      <a:pt x="11316" y="591786"/>
                      <a:pt x="0" y="580470"/>
                      <a:pt x="0" y="566512"/>
                    </a:cubicBezTo>
                    <a:lnTo>
                      <a:pt x="0" y="25274"/>
                    </a:lnTo>
                    <a:cubicBezTo>
                      <a:pt x="0" y="11316"/>
                      <a:pt x="11316" y="0"/>
                      <a:pt x="25274" y="0"/>
                    </a:cubicBezTo>
                    <a:close/>
                  </a:path>
                </a:pathLst>
              </a:custGeom>
              <a:solidFill>
                <a:srgbClr val="FFBCBC"/>
              </a:solidFill>
            </p:spPr>
          </p:sp>
          <p:sp>
            <p:nvSpPr>
              <p:cNvPr id="15" name="TextBox 15"/>
              <p:cNvSpPr txBox="1"/>
              <p:nvPr/>
            </p:nvSpPr>
            <p:spPr>
              <a:xfrm>
                <a:off x="0" y="-38100"/>
                <a:ext cx="1855547" cy="629886"/>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360757" y="363849"/>
              <a:ext cx="8816638" cy="2211069"/>
            </a:xfrm>
            <a:prstGeom prst="rect">
              <a:avLst/>
            </a:prstGeom>
          </p:spPr>
          <p:txBody>
            <a:bodyPr lIns="0" tIns="0" rIns="0" bIns="0" rtlCol="0" anchor="t">
              <a:spAutoFit/>
            </a:bodyPr>
            <a:lstStyle/>
            <a:p>
              <a:pPr algn="l">
                <a:lnSpc>
                  <a:spcPts val="3360"/>
                </a:lnSpc>
              </a:pPr>
              <a:r>
                <a:rPr lang="en-US" sz="2400" b="1">
                  <a:solidFill>
                    <a:srgbClr val="4C0615"/>
                  </a:solidFill>
                  <a:latin typeface="Arimo Bold"/>
                  <a:ea typeface="Arimo Bold"/>
                  <a:cs typeface="Arimo Bold"/>
                  <a:sym typeface="Arimo Bold"/>
                </a:rPr>
                <a:t>Giáo viên hướng dẫn: Khấu Văn Nhựt</a:t>
              </a:r>
            </a:p>
            <a:p>
              <a:pPr algn="l">
                <a:lnSpc>
                  <a:spcPts val="3360"/>
                </a:lnSpc>
              </a:pPr>
              <a:r>
                <a:rPr lang="en-US" sz="2400" b="1">
                  <a:solidFill>
                    <a:srgbClr val="4C0615"/>
                  </a:solidFill>
                  <a:latin typeface="Arimo Bold"/>
                  <a:ea typeface="Arimo Bold"/>
                  <a:cs typeface="Arimo Bold"/>
                  <a:sym typeface="Arimo Bold"/>
                </a:rPr>
                <a:t>Sinh viên thực hiện: Nguyễn Thị Ngọc Hân</a:t>
              </a:r>
            </a:p>
            <a:p>
              <a:pPr algn="l">
                <a:lnSpc>
                  <a:spcPts val="3360"/>
                </a:lnSpc>
              </a:pPr>
              <a:r>
                <a:rPr lang="en-US" sz="2400" b="1">
                  <a:solidFill>
                    <a:srgbClr val="4C0615"/>
                  </a:solidFill>
                  <a:latin typeface="Arimo Bold"/>
                  <a:ea typeface="Arimo Bold"/>
                  <a:cs typeface="Arimo Bold"/>
                  <a:sym typeface="Arimo Bold"/>
                </a:rPr>
                <a:t>Mã số sinh viên: 110122069</a:t>
              </a:r>
            </a:p>
            <a:p>
              <a:pPr algn="l">
                <a:lnSpc>
                  <a:spcPts val="3360"/>
                </a:lnSpc>
              </a:pPr>
              <a:r>
                <a:rPr lang="en-US" sz="2400" b="1">
                  <a:solidFill>
                    <a:srgbClr val="4C0615"/>
                  </a:solidFill>
                  <a:latin typeface="Arimo Bold"/>
                  <a:ea typeface="Arimo Bold"/>
                  <a:cs typeface="Arimo Bold"/>
                  <a:sym typeface="Arimo Bold"/>
                </a:rPr>
                <a:t>Lớp: DA22TTD</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61317" y="276667"/>
            <a:ext cx="6565365" cy="1504066"/>
          </a:xfrm>
          <a:custGeom>
            <a:avLst/>
            <a:gdLst/>
            <a:ahLst/>
            <a:cxnLst/>
            <a:rect l="l" t="t" r="r" b="b"/>
            <a:pathLst>
              <a:path w="6565365" h="1504066">
                <a:moveTo>
                  <a:pt x="0" y="0"/>
                </a:moveTo>
                <a:lnTo>
                  <a:pt x="6565366" y="0"/>
                </a:lnTo>
                <a:lnTo>
                  <a:pt x="6565366" y="1504066"/>
                </a:lnTo>
                <a:lnTo>
                  <a:pt x="0" y="15040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42066" y="-423467"/>
            <a:ext cx="2379399" cy="2028978"/>
          </a:xfrm>
          <a:custGeom>
            <a:avLst/>
            <a:gdLst/>
            <a:ahLst/>
            <a:cxnLst/>
            <a:rect l="l" t="t" r="r" b="b"/>
            <a:pathLst>
              <a:path w="2379399" h="2028978">
                <a:moveTo>
                  <a:pt x="0" y="0"/>
                </a:moveTo>
                <a:lnTo>
                  <a:pt x="2379399" y="0"/>
                </a:lnTo>
                <a:lnTo>
                  <a:pt x="2379399" y="2028978"/>
                </a:lnTo>
                <a:lnTo>
                  <a:pt x="0" y="20289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069601" y="-266357"/>
            <a:ext cx="2379399" cy="2028978"/>
          </a:xfrm>
          <a:custGeom>
            <a:avLst/>
            <a:gdLst/>
            <a:ahLst/>
            <a:cxnLst/>
            <a:rect l="l" t="t" r="r" b="b"/>
            <a:pathLst>
              <a:path w="2379399" h="2028978">
                <a:moveTo>
                  <a:pt x="0" y="0"/>
                </a:moveTo>
                <a:lnTo>
                  <a:pt x="2379398" y="0"/>
                </a:lnTo>
                <a:lnTo>
                  <a:pt x="2379398" y="2028979"/>
                </a:lnTo>
                <a:lnTo>
                  <a:pt x="0" y="20289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647634" y="1951842"/>
            <a:ext cx="10037192" cy="7792030"/>
          </a:xfrm>
          <a:custGeom>
            <a:avLst/>
            <a:gdLst/>
            <a:ahLst/>
            <a:cxnLst/>
            <a:rect l="l" t="t" r="r" b="b"/>
            <a:pathLst>
              <a:path w="10037192" h="7792030">
                <a:moveTo>
                  <a:pt x="0" y="0"/>
                </a:moveTo>
                <a:lnTo>
                  <a:pt x="10037191" y="0"/>
                </a:lnTo>
                <a:lnTo>
                  <a:pt x="10037191" y="7792030"/>
                </a:lnTo>
                <a:lnTo>
                  <a:pt x="0" y="7792030"/>
                </a:lnTo>
                <a:lnTo>
                  <a:pt x="0" y="0"/>
                </a:lnTo>
                <a:close/>
              </a:path>
            </a:pathLst>
          </a:custGeom>
          <a:blipFill>
            <a:blip r:embed="rId6"/>
            <a:stretch>
              <a:fillRect/>
            </a:stretch>
          </a:blipFill>
        </p:spPr>
      </p:sp>
      <p:grpSp>
        <p:nvGrpSpPr>
          <p:cNvPr id="6" name="Group 6"/>
          <p:cNvGrpSpPr/>
          <p:nvPr/>
        </p:nvGrpSpPr>
        <p:grpSpPr>
          <a:xfrm>
            <a:off x="10684825" y="2428931"/>
            <a:ext cx="7137226" cy="5810120"/>
            <a:chOff x="0" y="0"/>
            <a:chExt cx="1879763" cy="1530237"/>
          </a:xfrm>
        </p:grpSpPr>
        <p:sp>
          <p:nvSpPr>
            <p:cNvPr id="7" name="Freeform 7"/>
            <p:cNvSpPr/>
            <p:nvPr/>
          </p:nvSpPr>
          <p:spPr>
            <a:xfrm>
              <a:off x="0" y="0"/>
              <a:ext cx="1879763" cy="1530237"/>
            </a:xfrm>
            <a:custGeom>
              <a:avLst/>
              <a:gdLst/>
              <a:ahLst/>
              <a:cxnLst/>
              <a:rect l="l" t="t" r="r" b="b"/>
              <a:pathLst>
                <a:path w="1879763" h="1530237">
                  <a:moveTo>
                    <a:pt x="55321" y="0"/>
                  </a:moveTo>
                  <a:lnTo>
                    <a:pt x="1824442" y="0"/>
                  </a:lnTo>
                  <a:cubicBezTo>
                    <a:pt x="1854995" y="0"/>
                    <a:pt x="1879763" y="24768"/>
                    <a:pt x="1879763" y="55321"/>
                  </a:cubicBezTo>
                  <a:lnTo>
                    <a:pt x="1879763" y="1474916"/>
                  </a:lnTo>
                  <a:cubicBezTo>
                    <a:pt x="1879763" y="1505469"/>
                    <a:pt x="1854995" y="1530237"/>
                    <a:pt x="1824442" y="1530237"/>
                  </a:cubicBezTo>
                  <a:lnTo>
                    <a:pt x="55321" y="1530237"/>
                  </a:lnTo>
                  <a:cubicBezTo>
                    <a:pt x="40649" y="1530237"/>
                    <a:pt x="26578" y="1524409"/>
                    <a:pt x="16203" y="1514034"/>
                  </a:cubicBezTo>
                  <a:cubicBezTo>
                    <a:pt x="5828" y="1503659"/>
                    <a:pt x="0" y="1489588"/>
                    <a:pt x="0" y="1474916"/>
                  </a:cubicBezTo>
                  <a:lnTo>
                    <a:pt x="0" y="55321"/>
                  </a:lnTo>
                  <a:cubicBezTo>
                    <a:pt x="0" y="24768"/>
                    <a:pt x="24768" y="0"/>
                    <a:pt x="55321" y="0"/>
                  </a:cubicBezTo>
                  <a:close/>
                </a:path>
              </a:pathLst>
            </a:custGeom>
            <a:solidFill>
              <a:srgbClr val="FFF6F5"/>
            </a:solidFill>
          </p:spPr>
        </p:sp>
        <p:sp>
          <p:nvSpPr>
            <p:cNvPr id="8" name="TextBox 8"/>
            <p:cNvSpPr txBox="1"/>
            <p:nvPr/>
          </p:nvSpPr>
          <p:spPr>
            <a:xfrm>
              <a:off x="0" y="-38100"/>
              <a:ext cx="1879763" cy="1568337"/>
            </a:xfrm>
            <a:prstGeom prst="rect">
              <a:avLst/>
            </a:prstGeom>
          </p:spPr>
          <p:txBody>
            <a:bodyPr lIns="50800" tIns="50800" rIns="50800" bIns="50800" rtlCol="0" anchor="ctr"/>
            <a:lstStyle/>
            <a:p>
              <a:pPr algn="ctr">
                <a:lnSpc>
                  <a:spcPts val="2940"/>
                </a:lnSpc>
              </a:pPr>
              <a:endParaRPr/>
            </a:p>
          </p:txBody>
        </p:sp>
      </p:grpSp>
      <p:sp>
        <p:nvSpPr>
          <p:cNvPr id="9" name="Freeform 9"/>
          <p:cNvSpPr/>
          <p:nvPr/>
        </p:nvSpPr>
        <p:spPr>
          <a:xfrm>
            <a:off x="10237850" y="9133595"/>
            <a:ext cx="2333366" cy="1534188"/>
          </a:xfrm>
          <a:custGeom>
            <a:avLst/>
            <a:gdLst/>
            <a:ahLst/>
            <a:cxnLst/>
            <a:rect l="l" t="t" r="r" b="b"/>
            <a:pathLst>
              <a:path w="2333366" h="1534188">
                <a:moveTo>
                  <a:pt x="0" y="0"/>
                </a:moveTo>
                <a:lnTo>
                  <a:pt x="2333366" y="0"/>
                </a:lnTo>
                <a:lnTo>
                  <a:pt x="2333366" y="1534188"/>
                </a:lnTo>
                <a:lnTo>
                  <a:pt x="0" y="1534188"/>
                </a:lnTo>
                <a:lnTo>
                  <a:pt x="0" y="0"/>
                </a:lnTo>
                <a:close/>
              </a:path>
            </a:pathLst>
          </a:custGeom>
          <a:blipFill>
            <a:blip r:embed="rId7">
              <a:alphaModFix amt="71000"/>
            </a:blip>
            <a:stretch>
              <a:fillRect/>
            </a:stretch>
          </a:blipFill>
        </p:spPr>
      </p:sp>
      <p:sp>
        <p:nvSpPr>
          <p:cNvPr id="10" name="TextBox 10"/>
          <p:cNvSpPr txBox="1"/>
          <p:nvPr/>
        </p:nvSpPr>
        <p:spPr>
          <a:xfrm>
            <a:off x="6919303" y="489808"/>
            <a:ext cx="4485230" cy="738505"/>
          </a:xfrm>
          <a:prstGeom prst="rect">
            <a:avLst/>
          </a:prstGeom>
        </p:spPr>
        <p:txBody>
          <a:bodyPr lIns="0" tIns="0" rIns="0" bIns="0" rtlCol="0" anchor="t">
            <a:spAutoFit/>
          </a:bodyPr>
          <a:lstStyle/>
          <a:p>
            <a:pPr algn="ctr">
              <a:lnSpc>
                <a:spcPts val="6019"/>
              </a:lnSpc>
            </a:pPr>
            <a:r>
              <a:rPr lang="en-US" sz="4299" b="1">
                <a:solidFill>
                  <a:srgbClr val="620000"/>
                </a:solidFill>
                <a:latin typeface="Comic Sans Bold"/>
                <a:ea typeface="Comic Sans Bold"/>
                <a:cs typeface="Comic Sans Bold"/>
                <a:sym typeface="Comic Sans Bold"/>
              </a:rPr>
              <a:t>Thiết kế CSDL</a:t>
            </a:r>
          </a:p>
        </p:txBody>
      </p:sp>
      <p:sp>
        <p:nvSpPr>
          <p:cNvPr id="11" name="TextBox 11"/>
          <p:cNvSpPr txBox="1"/>
          <p:nvPr/>
        </p:nvSpPr>
        <p:spPr>
          <a:xfrm>
            <a:off x="10935817" y="3279799"/>
            <a:ext cx="6635243" cy="4602920"/>
          </a:xfrm>
          <a:prstGeom prst="rect">
            <a:avLst/>
          </a:prstGeom>
        </p:spPr>
        <p:txBody>
          <a:bodyPr lIns="0" tIns="0" rIns="0" bIns="0" rtlCol="0" anchor="t">
            <a:spAutoFit/>
          </a:bodyPr>
          <a:lstStyle/>
          <a:p>
            <a:pPr marL="627769" lvl="1" indent="-313884" algn="l">
              <a:lnSpc>
                <a:spcPts val="4070"/>
              </a:lnSpc>
              <a:spcBef>
                <a:spcPct val="0"/>
              </a:spcBef>
              <a:buFont typeface="Arial"/>
              <a:buChar char="•"/>
            </a:pPr>
            <a:r>
              <a:rPr lang="en-US" sz="2907">
                <a:solidFill>
                  <a:srgbClr val="620000"/>
                </a:solidFill>
                <a:latin typeface="Comic Sans"/>
                <a:ea typeface="Comic Sans"/>
                <a:cs typeface="Comic Sans"/>
                <a:sym typeface="Comic Sans"/>
              </a:rPr>
              <a:t>Hệ thống gồm 10 bảng chính: User, Product, Category, Cart, CartItem, Order, OrderItem, Review, Banner, Contact</a:t>
            </a:r>
          </a:p>
          <a:p>
            <a:pPr algn="l">
              <a:lnSpc>
                <a:spcPts val="4070"/>
              </a:lnSpc>
              <a:spcBef>
                <a:spcPct val="0"/>
              </a:spcBef>
            </a:pPr>
            <a:endParaRPr lang="en-US" sz="2907">
              <a:solidFill>
                <a:srgbClr val="620000"/>
              </a:solidFill>
              <a:latin typeface="Comic Sans"/>
              <a:ea typeface="Comic Sans"/>
              <a:cs typeface="Comic Sans"/>
              <a:sym typeface="Comic Sans"/>
            </a:endParaRPr>
          </a:p>
          <a:p>
            <a:pPr marL="627769" lvl="1" indent="-313884" algn="l">
              <a:lnSpc>
                <a:spcPts val="4070"/>
              </a:lnSpc>
              <a:spcBef>
                <a:spcPct val="0"/>
              </a:spcBef>
              <a:buFont typeface="Arial"/>
              <a:buChar char="•"/>
            </a:pPr>
            <a:r>
              <a:rPr lang="en-US" sz="2907">
                <a:solidFill>
                  <a:srgbClr val="620000"/>
                </a:solidFill>
                <a:latin typeface="Comic Sans"/>
                <a:ea typeface="Comic Sans"/>
                <a:cs typeface="Comic Sans"/>
                <a:sym typeface="Comic Sans"/>
              </a:rPr>
              <a:t>Các bảng được liên kết với nhau để quản lý người dùng, sản phẩm, giỏ hàng, đơn hàng và đánh giá.</a:t>
            </a:r>
          </a:p>
          <a:p>
            <a:pPr algn="l">
              <a:lnSpc>
                <a:spcPts val="4070"/>
              </a:lnSpc>
              <a:spcBef>
                <a:spcPct val="0"/>
              </a:spcBef>
            </a:pPr>
            <a:endParaRPr lang="en-US" sz="2907">
              <a:solidFill>
                <a:srgbClr val="620000"/>
              </a:solidFill>
              <a:latin typeface="Comic Sans"/>
              <a:ea typeface="Comic Sans"/>
              <a:cs typeface="Comic Sans"/>
              <a:sym typeface="Comic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61317" y="276667"/>
            <a:ext cx="6565365" cy="1504066"/>
          </a:xfrm>
          <a:custGeom>
            <a:avLst/>
            <a:gdLst/>
            <a:ahLst/>
            <a:cxnLst/>
            <a:rect l="l" t="t" r="r" b="b"/>
            <a:pathLst>
              <a:path w="6565365" h="1504066">
                <a:moveTo>
                  <a:pt x="0" y="0"/>
                </a:moveTo>
                <a:lnTo>
                  <a:pt x="6565366" y="0"/>
                </a:lnTo>
                <a:lnTo>
                  <a:pt x="6565366" y="1504066"/>
                </a:lnTo>
                <a:lnTo>
                  <a:pt x="0" y="15040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42066" y="-423467"/>
            <a:ext cx="2379399" cy="2028978"/>
          </a:xfrm>
          <a:custGeom>
            <a:avLst/>
            <a:gdLst/>
            <a:ahLst/>
            <a:cxnLst/>
            <a:rect l="l" t="t" r="r" b="b"/>
            <a:pathLst>
              <a:path w="2379399" h="2028978">
                <a:moveTo>
                  <a:pt x="0" y="0"/>
                </a:moveTo>
                <a:lnTo>
                  <a:pt x="2379399" y="0"/>
                </a:lnTo>
                <a:lnTo>
                  <a:pt x="2379399" y="2028978"/>
                </a:lnTo>
                <a:lnTo>
                  <a:pt x="0" y="20289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069601" y="-266357"/>
            <a:ext cx="2379399" cy="2028978"/>
          </a:xfrm>
          <a:custGeom>
            <a:avLst/>
            <a:gdLst/>
            <a:ahLst/>
            <a:cxnLst/>
            <a:rect l="l" t="t" r="r" b="b"/>
            <a:pathLst>
              <a:path w="2379399" h="2028978">
                <a:moveTo>
                  <a:pt x="0" y="0"/>
                </a:moveTo>
                <a:lnTo>
                  <a:pt x="2379398" y="0"/>
                </a:lnTo>
                <a:lnTo>
                  <a:pt x="2379398" y="2028979"/>
                </a:lnTo>
                <a:lnTo>
                  <a:pt x="0" y="20289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647634" y="2048810"/>
            <a:ext cx="15326192" cy="5068146"/>
            <a:chOff x="0" y="0"/>
            <a:chExt cx="4036528" cy="1334820"/>
          </a:xfrm>
        </p:grpSpPr>
        <p:sp>
          <p:nvSpPr>
            <p:cNvPr id="6" name="Freeform 6"/>
            <p:cNvSpPr/>
            <p:nvPr/>
          </p:nvSpPr>
          <p:spPr>
            <a:xfrm>
              <a:off x="0" y="0"/>
              <a:ext cx="4036528" cy="1334820"/>
            </a:xfrm>
            <a:custGeom>
              <a:avLst/>
              <a:gdLst/>
              <a:ahLst/>
              <a:cxnLst/>
              <a:rect l="l" t="t" r="r" b="b"/>
              <a:pathLst>
                <a:path w="4036528" h="1334820">
                  <a:moveTo>
                    <a:pt x="25762" y="0"/>
                  </a:moveTo>
                  <a:lnTo>
                    <a:pt x="4010766" y="0"/>
                  </a:lnTo>
                  <a:cubicBezTo>
                    <a:pt x="4017598" y="0"/>
                    <a:pt x="4024151" y="2714"/>
                    <a:pt x="4028982" y="7546"/>
                  </a:cubicBezTo>
                  <a:cubicBezTo>
                    <a:pt x="4033814" y="12377"/>
                    <a:pt x="4036528" y="18930"/>
                    <a:pt x="4036528" y="25762"/>
                  </a:cubicBezTo>
                  <a:lnTo>
                    <a:pt x="4036528" y="1309058"/>
                  </a:lnTo>
                  <a:cubicBezTo>
                    <a:pt x="4036528" y="1315891"/>
                    <a:pt x="4033814" y="1322444"/>
                    <a:pt x="4028982" y="1327275"/>
                  </a:cubicBezTo>
                  <a:cubicBezTo>
                    <a:pt x="4024151" y="1332106"/>
                    <a:pt x="4017598" y="1334820"/>
                    <a:pt x="4010766" y="1334820"/>
                  </a:cubicBezTo>
                  <a:lnTo>
                    <a:pt x="25762" y="1334820"/>
                  </a:lnTo>
                  <a:cubicBezTo>
                    <a:pt x="18930" y="1334820"/>
                    <a:pt x="12377" y="1332106"/>
                    <a:pt x="7546" y="1327275"/>
                  </a:cubicBezTo>
                  <a:cubicBezTo>
                    <a:pt x="2714" y="1322444"/>
                    <a:pt x="0" y="1315891"/>
                    <a:pt x="0" y="1309058"/>
                  </a:cubicBezTo>
                  <a:lnTo>
                    <a:pt x="0" y="25762"/>
                  </a:lnTo>
                  <a:cubicBezTo>
                    <a:pt x="0" y="18930"/>
                    <a:pt x="2714" y="12377"/>
                    <a:pt x="7546" y="7546"/>
                  </a:cubicBezTo>
                  <a:cubicBezTo>
                    <a:pt x="12377" y="2714"/>
                    <a:pt x="18930" y="0"/>
                    <a:pt x="25762" y="0"/>
                  </a:cubicBezTo>
                  <a:close/>
                </a:path>
              </a:pathLst>
            </a:custGeom>
            <a:solidFill>
              <a:srgbClr val="FFF6F5"/>
            </a:solidFill>
          </p:spPr>
        </p:sp>
        <p:sp>
          <p:nvSpPr>
            <p:cNvPr id="7" name="TextBox 7"/>
            <p:cNvSpPr txBox="1"/>
            <p:nvPr/>
          </p:nvSpPr>
          <p:spPr>
            <a:xfrm>
              <a:off x="0" y="-38100"/>
              <a:ext cx="4036528" cy="1372920"/>
            </a:xfrm>
            <a:prstGeom prst="rect">
              <a:avLst/>
            </a:prstGeom>
          </p:spPr>
          <p:txBody>
            <a:bodyPr lIns="50800" tIns="50800" rIns="50800" bIns="50800" rtlCol="0" anchor="ctr"/>
            <a:lstStyle/>
            <a:p>
              <a:pPr algn="ctr">
                <a:lnSpc>
                  <a:spcPts val="2940"/>
                </a:lnSpc>
              </a:pPr>
              <a:endParaRPr/>
            </a:p>
          </p:txBody>
        </p:sp>
      </p:grpSp>
      <p:sp>
        <p:nvSpPr>
          <p:cNvPr id="8" name="TextBox 8"/>
          <p:cNvSpPr txBox="1"/>
          <p:nvPr/>
        </p:nvSpPr>
        <p:spPr>
          <a:xfrm>
            <a:off x="647634" y="2072449"/>
            <a:ext cx="16043143" cy="5344755"/>
          </a:xfrm>
          <a:prstGeom prst="rect">
            <a:avLst/>
          </a:prstGeom>
        </p:spPr>
        <p:txBody>
          <a:bodyPr lIns="0" tIns="0" rIns="0" bIns="0" rtlCol="0" anchor="t">
            <a:spAutoFit/>
          </a:bodyPr>
          <a:lstStyle/>
          <a:p>
            <a:pPr marL="570112" lvl="1" indent="-285056" algn="l">
              <a:lnSpc>
                <a:spcPts val="5334"/>
              </a:lnSpc>
              <a:buFont typeface="Arial"/>
              <a:buChar char="•"/>
            </a:pPr>
            <a:r>
              <a:rPr lang="en-US" sz="2640">
                <a:solidFill>
                  <a:srgbClr val="620000"/>
                </a:solidFill>
                <a:latin typeface="Comic Sans"/>
                <a:ea typeface="Comic Sans"/>
                <a:cs typeface="Comic Sans"/>
                <a:sym typeface="Comic Sans"/>
              </a:rPr>
              <a:t>API quản lý người dùng: Xử lý đăng ký, đăng nhập và quản lý thông tin người dùng.</a:t>
            </a:r>
          </a:p>
          <a:p>
            <a:pPr marL="570112" lvl="1" indent="-285056" algn="l">
              <a:lnSpc>
                <a:spcPts val="5334"/>
              </a:lnSpc>
              <a:buFont typeface="Arial"/>
              <a:buChar char="•"/>
            </a:pPr>
            <a:r>
              <a:rPr lang="en-US" sz="2640">
                <a:solidFill>
                  <a:srgbClr val="620000"/>
                </a:solidFill>
                <a:latin typeface="Comic Sans"/>
                <a:ea typeface="Comic Sans"/>
                <a:cs typeface="Comic Sans"/>
                <a:sym typeface="Comic Sans"/>
              </a:rPr>
              <a:t>API danh mục sản phẩm: Quản lý và phân loại danh mục bánh kem.</a:t>
            </a:r>
          </a:p>
          <a:p>
            <a:pPr marL="570112" lvl="1" indent="-285056" algn="l">
              <a:lnSpc>
                <a:spcPts val="5334"/>
              </a:lnSpc>
              <a:buFont typeface="Arial"/>
              <a:buChar char="•"/>
            </a:pPr>
            <a:r>
              <a:rPr lang="en-US" sz="2640">
                <a:solidFill>
                  <a:srgbClr val="620000"/>
                </a:solidFill>
                <a:latin typeface="Comic Sans"/>
                <a:ea typeface="Comic Sans"/>
                <a:cs typeface="Comic Sans"/>
                <a:sym typeface="Comic Sans"/>
              </a:rPr>
              <a:t>API sản phẩm: Hiển thị, tìm kiếm và quản lý thông tin sản phẩm.</a:t>
            </a:r>
          </a:p>
          <a:p>
            <a:pPr marL="570112" lvl="1" indent="-285056" algn="l">
              <a:lnSpc>
                <a:spcPts val="5334"/>
              </a:lnSpc>
              <a:buFont typeface="Arial"/>
              <a:buChar char="•"/>
            </a:pPr>
            <a:r>
              <a:rPr lang="en-US" sz="2640">
                <a:solidFill>
                  <a:srgbClr val="620000"/>
                </a:solidFill>
                <a:latin typeface="Comic Sans"/>
                <a:ea typeface="Comic Sans"/>
                <a:cs typeface="Comic Sans"/>
                <a:sym typeface="Comic Sans"/>
              </a:rPr>
              <a:t>API giỏ hàng: Quản lý các sản phẩm trong giỏ hàng của người dùng.</a:t>
            </a:r>
          </a:p>
          <a:p>
            <a:pPr marL="570112" lvl="1" indent="-285056" algn="l">
              <a:lnSpc>
                <a:spcPts val="5334"/>
              </a:lnSpc>
              <a:buFont typeface="Arial"/>
              <a:buChar char="•"/>
            </a:pPr>
            <a:r>
              <a:rPr lang="en-US" sz="2640">
                <a:solidFill>
                  <a:srgbClr val="620000"/>
                </a:solidFill>
                <a:latin typeface="Comic Sans"/>
                <a:ea typeface="Comic Sans"/>
                <a:cs typeface="Comic Sans"/>
                <a:sym typeface="Comic Sans"/>
              </a:rPr>
              <a:t>API đặt hàng: Xử lý tạo và quản lý đơn hàng.</a:t>
            </a:r>
          </a:p>
          <a:p>
            <a:pPr marL="570112" lvl="1" indent="-285056" algn="l">
              <a:lnSpc>
                <a:spcPts val="5334"/>
              </a:lnSpc>
              <a:buFont typeface="Arial"/>
              <a:buChar char="•"/>
            </a:pPr>
            <a:r>
              <a:rPr lang="en-US" sz="2640">
                <a:solidFill>
                  <a:srgbClr val="620000"/>
                </a:solidFill>
                <a:latin typeface="Comic Sans"/>
                <a:ea typeface="Comic Sans"/>
                <a:cs typeface="Comic Sans"/>
                <a:sym typeface="Comic Sans"/>
              </a:rPr>
              <a:t>API đánh giá sản phẩm: Cho phép người dùng đánh giá và nhận xét sản phẩm.</a:t>
            </a:r>
          </a:p>
          <a:p>
            <a:pPr marL="570112" lvl="1" indent="-285056" algn="l">
              <a:lnSpc>
                <a:spcPts val="5334"/>
              </a:lnSpc>
              <a:buFont typeface="Arial"/>
              <a:buChar char="•"/>
            </a:pPr>
            <a:r>
              <a:rPr lang="en-US" sz="2640">
                <a:solidFill>
                  <a:srgbClr val="620000"/>
                </a:solidFill>
                <a:latin typeface="Comic Sans"/>
                <a:ea typeface="Comic Sans"/>
                <a:cs typeface="Comic Sans"/>
                <a:sym typeface="Comic Sans"/>
              </a:rPr>
              <a:t>API hiển thị nội dung: Hiển thị banner và thông tin liên hệ trên website.</a:t>
            </a:r>
          </a:p>
          <a:p>
            <a:pPr algn="l">
              <a:lnSpc>
                <a:spcPts val="5334"/>
              </a:lnSpc>
            </a:pPr>
            <a:endParaRPr lang="en-US" sz="2640">
              <a:solidFill>
                <a:srgbClr val="620000"/>
              </a:solidFill>
              <a:latin typeface="Comic Sans"/>
              <a:ea typeface="Comic Sans"/>
              <a:cs typeface="Comic Sans"/>
              <a:sym typeface="Comic Sans"/>
            </a:endParaRPr>
          </a:p>
        </p:txBody>
      </p:sp>
      <p:sp>
        <p:nvSpPr>
          <p:cNvPr id="9" name="Freeform 9"/>
          <p:cNvSpPr/>
          <p:nvPr/>
        </p:nvSpPr>
        <p:spPr>
          <a:xfrm>
            <a:off x="647634" y="6950683"/>
            <a:ext cx="8086638" cy="3106112"/>
          </a:xfrm>
          <a:custGeom>
            <a:avLst/>
            <a:gdLst/>
            <a:ahLst/>
            <a:cxnLst/>
            <a:rect l="l" t="t" r="r" b="b"/>
            <a:pathLst>
              <a:path w="8086638" h="3106112">
                <a:moveTo>
                  <a:pt x="0" y="0"/>
                </a:moveTo>
                <a:lnTo>
                  <a:pt x="8086638" y="0"/>
                </a:lnTo>
                <a:lnTo>
                  <a:pt x="8086638" y="3106111"/>
                </a:lnTo>
                <a:lnTo>
                  <a:pt x="0" y="3106111"/>
                </a:lnTo>
                <a:lnTo>
                  <a:pt x="0" y="0"/>
                </a:lnTo>
                <a:close/>
              </a:path>
            </a:pathLst>
          </a:custGeom>
          <a:blipFill>
            <a:blip r:embed="rId6"/>
            <a:stretch>
              <a:fillRect t="-28103" b="-28103"/>
            </a:stretch>
          </a:blipFill>
        </p:spPr>
      </p:sp>
      <p:sp>
        <p:nvSpPr>
          <p:cNvPr id="10" name="Freeform 10"/>
          <p:cNvSpPr/>
          <p:nvPr/>
        </p:nvSpPr>
        <p:spPr>
          <a:xfrm>
            <a:off x="8592716" y="8649228"/>
            <a:ext cx="1102569" cy="319745"/>
          </a:xfrm>
          <a:custGeom>
            <a:avLst/>
            <a:gdLst/>
            <a:ahLst/>
            <a:cxnLst/>
            <a:rect l="l" t="t" r="r" b="b"/>
            <a:pathLst>
              <a:path w="1102569" h="319745">
                <a:moveTo>
                  <a:pt x="0" y="0"/>
                </a:moveTo>
                <a:lnTo>
                  <a:pt x="1102568" y="0"/>
                </a:lnTo>
                <a:lnTo>
                  <a:pt x="1102568" y="319745"/>
                </a:lnTo>
                <a:lnTo>
                  <a:pt x="0" y="3197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1067963">
            <a:off x="15042509" y="5966446"/>
            <a:ext cx="1027092" cy="1150510"/>
          </a:xfrm>
          <a:custGeom>
            <a:avLst/>
            <a:gdLst/>
            <a:ahLst/>
            <a:cxnLst/>
            <a:rect l="l" t="t" r="r" b="b"/>
            <a:pathLst>
              <a:path w="1027092" h="1150510">
                <a:moveTo>
                  <a:pt x="0" y="0"/>
                </a:moveTo>
                <a:lnTo>
                  <a:pt x="1027092" y="0"/>
                </a:lnTo>
                <a:lnTo>
                  <a:pt x="1027092" y="1150510"/>
                </a:lnTo>
                <a:lnTo>
                  <a:pt x="0" y="1150510"/>
                </a:lnTo>
                <a:lnTo>
                  <a:pt x="0" y="0"/>
                </a:lnTo>
                <a:close/>
              </a:path>
            </a:pathLst>
          </a:custGeom>
          <a:blipFill>
            <a:blip r:embed="rId9">
              <a:alphaModFix amt="70000"/>
              <a:extLst>
                <a:ext uri="{96DAC541-7B7A-43D3-8B79-37D633B846F1}">
                  <asvg:svgBlip xmlns:asvg="http://schemas.microsoft.com/office/drawing/2016/SVG/main" r:embed="rId10"/>
                </a:ext>
              </a:extLst>
            </a:blip>
            <a:stretch>
              <a:fillRect/>
            </a:stretch>
          </a:blipFill>
        </p:spPr>
      </p:sp>
      <p:sp>
        <p:nvSpPr>
          <p:cNvPr id="12" name="TextBox 12"/>
          <p:cNvSpPr txBox="1"/>
          <p:nvPr/>
        </p:nvSpPr>
        <p:spPr>
          <a:xfrm>
            <a:off x="6919303" y="489808"/>
            <a:ext cx="4485230" cy="738505"/>
          </a:xfrm>
          <a:prstGeom prst="rect">
            <a:avLst/>
          </a:prstGeom>
        </p:spPr>
        <p:txBody>
          <a:bodyPr lIns="0" tIns="0" rIns="0" bIns="0" rtlCol="0" anchor="t">
            <a:spAutoFit/>
          </a:bodyPr>
          <a:lstStyle/>
          <a:p>
            <a:pPr algn="ctr">
              <a:lnSpc>
                <a:spcPts val="6019"/>
              </a:lnSpc>
            </a:pPr>
            <a:r>
              <a:rPr lang="en-US" sz="4299" b="1">
                <a:solidFill>
                  <a:srgbClr val="620000"/>
                </a:solidFill>
                <a:latin typeface="Comic Sans Bold"/>
                <a:ea typeface="Comic Sans Bold"/>
                <a:cs typeface="Comic Sans Bold"/>
                <a:sym typeface="Comic Sans Bold"/>
              </a:rPr>
              <a:t>Thiết kế API</a:t>
            </a:r>
          </a:p>
        </p:txBody>
      </p:sp>
      <p:sp>
        <p:nvSpPr>
          <p:cNvPr id="13" name="TextBox 13"/>
          <p:cNvSpPr txBox="1"/>
          <p:nvPr/>
        </p:nvSpPr>
        <p:spPr>
          <a:xfrm>
            <a:off x="9971578" y="8611128"/>
            <a:ext cx="7655600" cy="355547"/>
          </a:xfrm>
          <a:prstGeom prst="rect">
            <a:avLst/>
          </a:prstGeom>
        </p:spPr>
        <p:txBody>
          <a:bodyPr lIns="0" tIns="0" rIns="0" bIns="0" rtlCol="0" anchor="t">
            <a:spAutoFit/>
          </a:bodyPr>
          <a:lstStyle/>
          <a:p>
            <a:pPr algn="ctr">
              <a:lnSpc>
                <a:spcPts val="2977"/>
              </a:lnSpc>
              <a:spcBef>
                <a:spcPct val="0"/>
              </a:spcBef>
            </a:pPr>
            <a:r>
              <a:rPr lang="en-US" sz="2127">
                <a:solidFill>
                  <a:srgbClr val="620000"/>
                </a:solidFill>
                <a:latin typeface="Comic Sans"/>
                <a:ea typeface="Comic Sans"/>
                <a:cs typeface="Comic Sans"/>
                <a:sym typeface="Comic Sans"/>
              </a:rPr>
              <a:t>Sơ đồ giao tiếp giữa Client và Server thông qua RESTful API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61317" y="276667"/>
            <a:ext cx="6565365" cy="1504066"/>
          </a:xfrm>
          <a:custGeom>
            <a:avLst/>
            <a:gdLst/>
            <a:ahLst/>
            <a:cxnLst/>
            <a:rect l="l" t="t" r="r" b="b"/>
            <a:pathLst>
              <a:path w="6565365" h="1504066">
                <a:moveTo>
                  <a:pt x="0" y="0"/>
                </a:moveTo>
                <a:lnTo>
                  <a:pt x="6565366" y="0"/>
                </a:lnTo>
                <a:lnTo>
                  <a:pt x="6565366" y="1504066"/>
                </a:lnTo>
                <a:lnTo>
                  <a:pt x="0" y="15040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42066" y="-423467"/>
            <a:ext cx="2379399" cy="2028978"/>
          </a:xfrm>
          <a:custGeom>
            <a:avLst/>
            <a:gdLst/>
            <a:ahLst/>
            <a:cxnLst/>
            <a:rect l="l" t="t" r="r" b="b"/>
            <a:pathLst>
              <a:path w="2379399" h="2028978">
                <a:moveTo>
                  <a:pt x="0" y="0"/>
                </a:moveTo>
                <a:lnTo>
                  <a:pt x="2379399" y="0"/>
                </a:lnTo>
                <a:lnTo>
                  <a:pt x="2379399" y="2028978"/>
                </a:lnTo>
                <a:lnTo>
                  <a:pt x="0" y="20289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069601" y="-266357"/>
            <a:ext cx="2379399" cy="2028978"/>
          </a:xfrm>
          <a:custGeom>
            <a:avLst/>
            <a:gdLst/>
            <a:ahLst/>
            <a:cxnLst/>
            <a:rect l="l" t="t" r="r" b="b"/>
            <a:pathLst>
              <a:path w="2379399" h="2028978">
                <a:moveTo>
                  <a:pt x="0" y="0"/>
                </a:moveTo>
                <a:lnTo>
                  <a:pt x="2379398" y="0"/>
                </a:lnTo>
                <a:lnTo>
                  <a:pt x="2379398" y="2028979"/>
                </a:lnTo>
                <a:lnTo>
                  <a:pt x="0" y="20289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647634" y="4256909"/>
            <a:ext cx="8252669" cy="3459431"/>
          </a:xfrm>
          <a:custGeom>
            <a:avLst/>
            <a:gdLst/>
            <a:ahLst/>
            <a:cxnLst/>
            <a:rect l="l" t="t" r="r" b="b"/>
            <a:pathLst>
              <a:path w="8252669" h="3459431">
                <a:moveTo>
                  <a:pt x="0" y="0"/>
                </a:moveTo>
                <a:lnTo>
                  <a:pt x="8252669" y="0"/>
                </a:lnTo>
                <a:lnTo>
                  <a:pt x="8252669" y="3459431"/>
                </a:lnTo>
                <a:lnTo>
                  <a:pt x="0" y="3459431"/>
                </a:lnTo>
                <a:lnTo>
                  <a:pt x="0" y="0"/>
                </a:lnTo>
                <a:close/>
              </a:path>
            </a:pathLst>
          </a:custGeom>
          <a:blipFill>
            <a:blip r:embed="rId6"/>
            <a:stretch>
              <a:fillRect t="-253" b="-253"/>
            </a:stretch>
          </a:blipFill>
        </p:spPr>
      </p:sp>
      <p:sp>
        <p:nvSpPr>
          <p:cNvPr id="6" name="Freeform 6"/>
          <p:cNvSpPr/>
          <p:nvPr/>
        </p:nvSpPr>
        <p:spPr>
          <a:xfrm>
            <a:off x="9555427" y="4345200"/>
            <a:ext cx="7968149" cy="3371140"/>
          </a:xfrm>
          <a:custGeom>
            <a:avLst/>
            <a:gdLst/>
            <a:ahLst/>
            <a:cxnLst/>
            <a:rect l="l" t="t" r="r" b="b"/>
            <a:pathLst>
              <a:path w="7968149" h="3371140">
                <a:moveTo>
                  <a:pt x="0" y="0"/>
                </a:moveTo>
                <a:lnTo>
                  <a:pt x="7968150" y="0"/>
                </a:lnTo>
                <a:lnTo>
                  <a:pt x="7968150" y="3371140"/>
                </a:lnTo>
                <a:lnTo>
                  <a:pt x="0" y="3371140"/>
                </a:lnTo>
                <a:lnTo>
                  <a:pt x="0" y="0"/>
                </a:lnTo>
                <a:close/>
              </a:path>
            </a:pathLst>
          </a:custGeom>
          <a:blipFill>
            <a:blip r:embed="rId7"/>
            <a:stretch>
              <a:fillRect/>
            </a:stretch>
          </a:blipFill>
        </p:spPr>
      </p:sp>
      <p:sp>
        <p:nvSpPr>
          <p:cNvPr id="7" name="Freeform 7"/>
          <p:cNvSpPr/>
          <p:nvPr/>
        </p:nvSpPr>
        <p:spPr>
          <a:xfrm>
            <a:off x="12649662" y="1355090"/>
            <a:ext cx="1779679" cy="1795389"/>
          </a:xfrm>
          <a:custGeom>
            <a:avLst/>
            <a:gdLst/>
            <a:ahLst/>
            <a:cxnLst/>
            <a:rect l="l" t="t" r="r" b="b"/>
            <a:pathLst>
              <a:path w="1779679" h="1795389">
                <a:moveTo>
                  <a:pt x="0" y="0"/>
                </a:moveTo>
                <a:lnTo>
                  <a:pt x="1779680" y="0"/>
                </a:lnTo>
                <a:lnTo>
                  <a:pt x="1779680" y="1795389"/>
                </a:lnTo>
                <a:lnTo>
                  <a:pt x="0" y="1795389"/>
                </a:lnTo>
                <a:lnTo>
                  <a:pt x="0" y="0"/>
                </a:lnTo>
                <a:close/>
              </a:path>
            </a:pathLst>
          </a:custGeom>
          <a:blipFill>
            <a:blip r:embed="rId8"/>
            <a:stretch>
              <a:fillRect/>
            </a:stretch>
          </a:blipFill>
        </p:spPr>
      </p:sp>
      <p:sp>
        <p:nvSpPr>
          <p:cNvPr id="8" name="TextBox 8"/>
          <p:cNvSpPr txBox="1"/>
          <p:nvPr/>
        </p:nvSpPr>
        <p:spPr>
          <a:xfrm>
            <a:off x="6669893" y="616585"/>
            <a:ext cx="5233460" cy="738505"/>
          </a:xfrm>
          <a:prstGeom prst="rect">
            <a:avLst/>
          </a:prstGeom>
        </p:spPr>
        <p:txBody>
          <a:bodyPr lIns="0" tIns="0" rIns="0" bIns="0" rtlCol="0" anchor="t">
            <a:spAutoFit/>
          </a:bodyPr>
          <a:lstStyle/>
          <a:p>
            <a:pPr algn="ctr">
              <a:lnSpc>
                <a:spcPts val="6019"/>
              </a:lnSpc>
            </a:pPr>
            <a:r>
              <a:rPr lang="en-US" sz="4299" b="1">
                <a:solidFill>
                  <a:srgbClr val="620000"/>
                </a:solidFill>
                <a:latin typeface="Comic Sans Bold"/>
                <a:ea typeface="Comic Sans Bold"/>
                <a:cs typeface="Comic Sans Bold"/>
                <a:sym typeface="Comic Sans Bold"/>
              </a:rPr>
              <a:t>Thiết kế giao diện</a:t>
            </a:r>
          </a:p>
        </p:txBody>
      </p:sp>
      <p:sp>
        <p:nvSpPr>
          <p:cNvPr id="9" name="TextBox 9"/>
          <p:cNvSpPr txBox="1"/>
          <p:nvPr/>
        </p:nvSpPr>
        <p:spPr>
          <a:xfrm>
            <a:off x="1025762" y="2818673"/>
            <a:ext cx="4893707" cy="679450"/>
          </a:xfrm>
          <a:prstGeom prst="rect">
            <a:avLst/>
          </a:prstGeom>
        </p:spPr>
        <p:txBody>
          <a:bodyPr lIns="0" tIns="0" rIns="0" bIns="0" rtlCol="0" anchor="t">
            <a:spAutoFit/>
          </a:bodyPr>
          <a:lstStyle/>
          <a:p>
            <a:pPr algn="ctr">
              <a:lnSpc>
                <a:spcPts val="5600"/>
              </a:lnSpc>
              <a:spcBef>
                <a:spcPct val="0"/>
              </a:spcBef>
            </a:pPr>
            <a:r>
              <a:rPr lang="en-US" sz="4000" b="1">
                <a:solidFill>
                  <a:srgbClr val="620000"/>
                </a:solidFill>
                <a:latin typeface="Comic Sans Bold"/>
                <a:ea typeface="Comic Sans Bold"/>
                <a:cs typeface="Comic Sans Bold"/>
                <a:sym typeface="Comic Sans Bold"/>
              </a:rPr>
              <a:t>Giao diện trang chủ</a:t>
            </a:r>
          </a:p>
        </p:txBody>
      </p:sp>
      <p:sp>
        <p:nvSpPr>
          <p:cNvPr id="10" name="TextBox 10"/>
          <p:cNvSpPr txBox="1"/>
          <p:nvPr/>
        </p:nvSpPr>
        <p:spPr>
          <a:xfrm>
            <a:off x="3107748" y="8010307"/>
            <a:ext cx="2474952" cy="464819"/>
          </a:xfrm>
          <a:prstGeom prst="rect">
            <a:avLst/>
          </a:prstGeom>
        </p:spPr>
        <p:txBody>
          <a:bodyPr lIns="0" tIns="0" rIns="0" bIns="0" rtlCol="0" anchor="t">
            <a:spAutoFit/>
          </a:bodyPr>
          <a:lstStyle/>
          <a:p>
            <a:pPr algn="ctr">
              <a:lnSpc>
                <a:spcPts val="3780"/>
              </a:lnSpc>
              <a:spcBef>
                <a:spcPct val="0"/>
              </a:spcBef>
            </a:pPr>
            <a:r>
              <a:rPr lang="en-US" sz="2700" b="1">
                <a:solidFill>
                  <a:srgbClr val="620000"/>
                </a:solidFill>
                <a:latin typeface="Comic Sans Bold"/>
                <a:ea typeface="Comic Sans Bold"/>
                <a:cs typeface="Comic Sans Bold"/>
                <a:sym typeface="Comic Sans Bold"/>
              </a:rPr>
              <a:t>Gồm có banner</a:t>
            </a:r>
          </a:p>
        </p:txBody>
      </p:sp>
      <p:sp>
        <p:nvSpPr>
          <p:cNvPr id="11" name="TextBox 11"/>
          <p:cNvSpPr txBox="1"/>
          <p:nvPr/>
        </p:nvSpPr>
        <p:spPr>
          <a:xfrm>
            <a:off x="11903353" y="8010307"/>
            <a:ext cx="3337917" cy="464819"/>
          </a:xfrm>
          <a:prstGeom prst="rect">
            <a:avLst/>
          </a:prstGeom>
        </p:spPr>
        <p:txBody>
          <a:bodyPr lIns="0" tIns="0" rIns="0" bIns="0" rtlCol="0" anchor="t">
            <a:spAutoFit/>
          </a:bodyPr>
          <a:lstStyle/>
          <a:p>
            <a:pPr algn="ctr">
              <a:lnSpc>
                <a:spcPts val="3780"/>
              </a:lnSpc>
              <a:spcBef>
                <a:spcPct val="0"/>
              </a:spcBef>
            </a:pPr>
            <a:r>
              <a:rPr lang="en-US" sz="2700" b="1">
                <a:solidFill>
                  <a:srgbClr val="620000"/>
                </a:solidFill>
                <a:latin typeface="Comic Sans Bold"/>
                <a:ea typeface="Comic Sans Bold"/>
                <a:cs typeface="Comic Sans Bold"/>
                <a:sym typeface="Comic Sans Bold"/>
              </a:rPr>
              <a:t>Danh mục sản phẩm</a:t>
            </a:r>
          </a:p>
        </p:txBody>
      </p:sp>
      <p:sp>
        <p:nvSpPr>
          <p:cNvPr id="12" name="Freeform 12"/>
          <p:cNvSpPr/>
          <p:nvPr/>
        </p:nvSpPr>
        <p:spPr>
          <a:xfrm>
            <a:off x="-240605" y="9322851"/>
            <a:ext cx="19592065" cy="15039338"/>
          </a:xfrm>
          <a:custGeom>
            <a:avLst/>
            <a:gdLst/>
            <a:ahLst/>
            <a:cxnLst/>
            <a:rect l="l" t="t" r="r" b="b"/>
            <a:pathLst>
              <a:path w="19592065" h="15039338">
                <a:moveTo>
                  <a:pt x="0" y="0"/>
                </a:moveTo>
                <a:lnTo>
                  <a:pt x="19592065" y="0"/>
                </a:lnTo>
                <a:lnTo>
                  <a:pt x="19592065" y="15039338"/>
                </a:lnTo>
                <a:lnTo>
                  <a:pt x="0" y="15039338"/>
                </a:lnTo>
                <a:lnTo>
                  <a:pt x="0" y="0"/>
                </a:lnTo>
                <a:close/>
              </a:path>
            </a:pathLst>
          </a:custGeom>
          <a:blipFill>
            <a:blip r:embed="rId9">
              <a:alphaModFix amt="61000"/>
            </a:blip>
            <a:stretch>
              <a:fillRect l="-4087" r="-4087" b="-40805"/>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61317" y="276667"/>
            <a:ext cx="6565365" cy="1504066"/>
          </a:xfrm>
          <a:custGeom>
            <a:avLst/>
            <a:gdLst/>
            <a:ahLst/>
            <a:cxnLst/>
            <a:rect l="l" t="t" r="r" b="b"/>
            <a:pathLst>
              <a:path w="6565365" h="1504066">
                <a:moveTo>
                  <a:pt x="0" y="0"/>
                </a:moveTo>
                <a:lnTo>
                  <a:pt x="6565366" y="0"/>
                </a:lnTo>
                <a:lnTo>
                  <a:pt x="6565366" y="1504066"/>
                </a:lnTo>
                <a:lnTo>
                  <a:pt x="0" y="15040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42066" y="-423467"/>
            <a:ext cx="2379399" cy="2028978"/>
          </a:xfrm>
          <a:custGeom>
            <a:avLst/>
            <a:gdLst/>
            <a:ahLst/>
            <a:cxnLst/>
            <a:rect l="l" t="t" r="r" b="b"/>
            <a:pathLst>
              <a:path w="2379399" h="2028978">
                <a:moveTo>
                  <a:pt x="0" y="0"/>
                </a:moveTo>
                <a:lnTo>
                  <a:pt x="2379399" y="0"/>
                </a:lnTo>
                <a:lnTo>
                  <a:pt x="2379399" y="2028978"/>
                </a:lnTo>
                <a:lnTo>
                  <a:pt x="0" y="20289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069601" y="-266357"/>
            <a:ext cx="2379399" cy="2028978"/>
          </a:xfrm>
          <a:custGeom>
            <a:avLst/>
            <a:gdLst/>
            <a:ahLst/>
            <a:cxnLst/>
            <a:rect l="l" t="t" r="r" b="b"/>
            <a:pathLst>
              <a:path w="2379399" h="2028978">
                <a:moveTo>
                  <a:pt x="0" y="0"/>
                </a:moveTo>
                <a:lnTo>
                  <a:pt x="2379398" y="0"/>
                </a:lnTo>
                <a:lnTo>
                  <a:pt x="2379398" y="2028979"/>
                </a:lnTo>
                <a:lnTo>
                  <a:pt x="0" y="20289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40605" y="9322851"/>
            <a:ext cx="19592065" cy="15039338"/>
          </a:xfrm>
          <a:custGeom>
            <a:avLst/>
            <a:gdLst/>
            <a:ahLst/>
            <a:cxnLst/>
            <a:rect l="l" t="t" r="r" b="b"/>
            <a:pathLst>
              <a:path w="19592065" h="15039338">
                <a:moveTo>
                  <a:pt x="0" y="0"/>
                </a:moveTo>
                <a:lnTo>
                  <a:pt x="19592065" y="0"/>
                </a:lnTo>
                <a:lnTo>
                  <a:pt x="19592065" y="15039338"/>
                </a:lnTo>
                <a:lnTo>
                  <a:pt x="0" y="15039338"/>
                </a:lnTo>
                <a:lnTo>
                  <a:pt x="0" y="0"/>
                </a:lnTo>
                <a:close/>
              </a:path>
            </a:pathLst>
          </a:custGeom>
          <a:blipFill>
            <a:blip r:embed="rId6">
              <a:alphaModFix amt="61000"/>
            </a:blip>
            <a:stretch>
              <a:fillRect l="-4087" r="-4087" b="-40805"/>
            </a:stretch>
          </a:blipFill>
        </p:spPr>
      </p:sp>
      <p:sp>
        <p:nvSpPr>
          <p:cNvPr id="6" name="Freeform 6"/>
          <p:cNvSpPr/>
          <p:nvPr/>
        </p:nvSpPr>
        <p:spPr>
          <a:xfrm>
            <a:off x="1028700" y="4587639"/>
            <a:ext cx="7524723" cy="3128700"/>
          </a:xfrm>
          <a:custGeom>
            <a:avLst/>
            <a:gdLst/>
            <a:ahLst/>
            <a:cxnLst/>
            <a:rect l="l" t="t" r="r" b="b"/>
            <a:pathLst>
              <a:path w="7524723" h="3128700">
                <a:moveTo>
                  <a:pt x="0" y="0"/>
                </a:moveTo>
                <a:lnTo>
                  <a:pt x="7524723" y="0"/>
                </a:lnTo>
                <a:lnTo>
                  <a:pt x="7524723" y="3128701"/>
                </a:lnTo>
                <a:lnTo>
                  <a:pt x="0" y="3128701"/>
                </a:lnTo>
                <a:lnTo>
                  <a:pt x="0" y="0"/>
                </a:lnTo>
                <a:close/>
              </a:path>
            </a:pathLst>
          </a:custGeom>
          <a:blipFill>
            <a:blip r:embed="rId7"/>
            <a:stretch>
              <a:fillRect/>
            </a:stretch>
          </a:blipFill>
        </p:spPr>
      </p:sp>
      <p:sp>
        <p:nvSpPr>
          <p:cNvPr id="7" name="Freeform 7"/>
          <p:cNvSpPr/>
          <p:nvPr/>
        </p:nvSpPr>
        <p:spPr>
          <a:xfrm>
            <a:off x="9555427" y="4483040"/>
            <a:ext cx="7703873" cy="3337900"/>
          </a:xfrm>
          <a:custGeom>
            <a:avLst/>
            <a:gdLst/>
            <a:ahLst/>
            <a:cxnLst/>
            <a:rect l="l" t="t" r="r" b="b"/>
            <a:pathLst>
              <a:path w="7703873" h="3337900">
                <a:moveTo>
                  <a:pt x="0" y="0"/>
                </a:moveTo>
                <a:lnTo>
                  <a:pt x="7703873" y="0"/>
                </a:lnTo>
                <a:lnTo>
                  <a:pt x="7703873" y="3337900"/>
                </a:lnTo>
                <a:lnTo>
                  <a:pt x="0" y="3337900"/>
                </a:lnTo>
                <a:lnTo>
                  <a:pt x="0" y="0"/>
                </a:lnTo>
                <a:close/>
              </a:path>
            </a:pathLst>
          </a:custGeom>
          <a:blipFill>
            <a:blip r:embed="rId8"/>
            <a:stretch>
              <a:fillRect/>
            </a:stretch>
          </a:blipFill>
        </p:spPr>
      </p:sp>
      <p:sp>
        <p:nvSpPr>
          <p:cNvPr id="8" name="Freeform 8"/>
          <p:cNvSpPr/>
          <p:nvPr/>
        </p:nvSpPr>
        <p:spPr>
          <a:xfrm rot="756859">
            <a:off x="13119724" y="1097292"/>
            <a:ext cx="1362063" cy="1016439"/>
          </a:xfrm>
          <a:custGeom>
            <a:avLst/>
            <a:gdLst/>
            <a:ahLst/>
            <a:cxnLst/>
            <a:rect l="l" t="t" r="r" b="b"/>
            <a:pathLst>
              <a:path w="1362063" h="1016439">
                <a:moveTo>
                  <a:pt x="0" y="0"/>
                </a:moveTo>
                <a:lnTo>
                  <a:pt x="1362062" y="0"/>
                </a:lnTo>
                <a:lnTo>
                  <a:pt x="1362062" y="1016439"/>
                </a:lnTo>
                <a:lnTo>
                  <a:pt x="0" y="1016439"/>
                </a:lnTo>
                <a:lnTo>
                  <a:pt x="0" y="0"/>
                </a:lnTo>
                <a:close/>
              </a:path>
            </a:pathLst>
          </a:custGeom>
          <a:blipFill>
            <a:blip r:embed="rId9"/>
            <a:stretch>
              <a:fillRect/>
            </a:stretch>
          </a:blipFill>
        </p:spPr>
      </p:sp>
      <p:sp>
        <p:nvSpPr>
          <p:cNvPr id="9" name="TextBox 9"/>
          <p:cNvSpPr txBox="1"/>
          <p:nvPr/>
        </p:nvSpPr>
        <p:spPr>
          <a:xfrm>
            <a:off x="6669893" y="616585"/>
            <a:ext cx="5233460" cy="738505"/>
          </a:xfrm>
          <a:prstGeom prst="rect">
            <a:avLst/>
          </a:prstGeom>
        </p:spPr>
        <p:txBody>
          <a:bodyPr lIns="0" tIns="0" rIns="0" bIns="0" rtlCol="0" anchor="t">
            <a:spAutoFit/>
          </a:bodyPr>
          <a:lstStyle/>
          <a:p>
            <a:pPr algn="ctr">
              <a:lnSpc>
                <a:spcPts val="6019"/>
              </a:lnSpc>
            </a:pPr>
            <a:r>
              <a:rPr lang="en-US" sz="4299" b="1">
                <a:solidFill>
                  <a:srgbClr val="620000"/>
                </a:solidFill>
                <a:latin typeface="Comic Sans Bold"/>
                <a:ea typeface="Comic Sans Bold"/>
                <a:cs typeface="Comic Sans Bold"/>
                <a:sym typeface="Comic Sans Bold"/>
              </a:rPr>
              <a:t>Thiết kế giao diện</a:t>
            </a:r>
          </a:p>
        </p:txBody>
      </p:sp>
      <p:sp>
        <p:nvSpPr>
          <p:cNvPr id="10" name="TextBox 10"/>
          <p:cNvSpPr txBox="1"/>
          <p:nvPr/>
        </p:nvSpPr>
        <p:spPr>
          <a:xfrm>
            <a:off x="1077137" y="2818673"/>
            <a:ext cx="4790956" cy="679450"/>
          </a:xfrm>
          <a:prstGeom prst="rect">
            <a:avLst/>
          </a:prstGeom>
        </p:spPr>
        <p:txBody>
          <a:bodyPr lIns="0" tIns="0" rIns="0" bIns="0" rtlCol="0" anchor="t">
            <a:spAutoFit/>
          </a:bodyPr>
          <a:lstStyle/>
          <a:p>
            <a:pPr algn="ctr">
              <a:lnSpc>
                <a:spcPts val="5600"/>
              </a:lnSpc>
              <a:spcBef>
                <a:spcPct val="0"/>
              </a:spcBef>
            </a:pPr>
            <a:r>
              <a:rPr lang="en-US" sz="4000" b="1">
                <a:solidFill>
                  <a:srgbClr val="620000"/>
                </a:solidFill>
                <a:latin typeface="Comic Sans Bold"/>
                <a:ea typeface="Comic Sans Bold"/>
                <a:cs typeface="Comic Sans Bold"/>
                <a:sym typeface="Comic Sans Bold"/>
              </a:rPr>
              <a:t>Giao diện sản phẩm</a:t>
            </a:r>
          </a:p>
        </p:txBody>
      </p:sp>
      <p:sp>
        <p:nvSpPr>
          <p:cNvPr id="11" name="TextBox 11"/>
          <p:cNvSpPr txBox="1"/>
          <p:nvPr/>
        </p:nvSpPr>
        <p:spPr>
          <a:xfrm>
            <a:off x="2537796" y="8010307"/>
            <a:ext cx="3614857" cy="464819"/>
          </a:xfrm>
          <a:prstGeom prst="rect">
            <a:avLst/>
          </a:prstGeom>
        </p:spPr>
        <p:txBody>
          <a:bodyPr lIns="0" tIns="0" rIns="0" bIns="0" rtlCol="0" anchor="t">
            <a:spAutoFit/>
          </a:bodyPr>
          <a:lstStyle/>
          <a:p>
            <a:pPr algn="ctr">
              <a:lnSpc>
                <a:spcPts val="3780"/>
              </a:lnSpc>
              <a:spcBef>
                <a:spcPct val="0"/>
              </a:spcBef>
            </a:pPr>
            <a:r>
              <a:rPr lang="en-US" sz="2700" b="1">
                <a:solidFill>
                  <a:srgbClr val="620000"/>
                </a:solidFill>
                <a:latin typeface="Comic Sans Bold"/>
                <a:ea typeface="Comic Sans Bold"/>
                <a:cs typeface="Comic Sans Bold"/>
                <a:sym typeface="Comic Sans Bold"/>
              </a:rPr>
              <a:t>Các sản phẩm hiện có</a:t>
            </a:r>
          </a:p>
        </p:txBody>
      </p:sp>
      <p:sp>
        <p:nvSpPr>
          <p:cNvPr id="12" name="TextBox 12"/>
          <p:cNvSpPr txBox="1"/>
          <p:nvPr/>
        </p:nvSpPr>
        <p:spPr>
          <a:xfrm>
            <a:off x="12080935" y="8010307"/>
            <a:ext cx="2982754" cy="464819"/>
          </a:xfrm>
          <a:prstGeom prst="rect">
            <a:avLst/>
          </a:prstGeom>
        </p:spPr>
        <p:txBody>
          <a:bodyPr lIns="0" tIns="0" rIns="0" bIns="0" rtlCol="0" anchor="t">
            <a:spAutoFit/>
          </a:bodyPr>
          <a:lstStyle/>
          <a:p>
            <a:pPr algn="ctr">
              <a:lnSpc>
                <a:spcPts val="3780"/>
              </a:lnSpc>
              <a:spcBef>
                <a:spcPct val="0"/>
              </a:spcBef>
            </a:pPr>
            <a:r>
              <a:rPr lang="en-US" sz="2700" b="1">
                <a:solidFill>
                  <a:srgbClr val="620000"/>
                </a:solidFill>
                <a:latin typeface="Comic Sans Bold"/>
                <a:ea typeface="Comic Sans Bold"/>
                <a:cs typeface="Comic Sans Bold"/>
                <a:sym typeface="Comic Sans Bold"/>
              </a:rPr>
              <a:t>Chi tiết sản phẩm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61317" y="276667"/>
            <a:ext cx="6565365" cy="1504066"/>
          </a:xfrm>
          <a:custGeom>
            <a:avLst/>
            <a:gdLst/>
            <a:ahLst/>
            <a:cxnLst/>
            <a:rect l="l" t="t" r="r" b="b"/>
            <a:pathLst>
              <a:path w="6565365" h="1504066">
                <a:moveTo>
                  <a:pt x="0" y="0"/>
                </a:moveTo>
                <a:lnTo>
                  <a:pt x="6565366" y="0"/>
                </a:lnTo>
                <a:lnTo>
                  <a:pt x="6565366" y="1504066"/>
                </a:lnTo>
                <a:lnTo>
                  <a:pt x="0" y="15040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42066" y="-423467"/>
            <a:ext cx="2379399" cy="2028978"/>
          </a:xfrm>
          <a:custGeom>
            <a:avLst/>
            <a:gdLst/>
            <a:ahLst/>
            <a:cxnLst/>
            <a:rect l="l" t="t" r="r" b="b"/>
            <a:pathLst>
              <a:path w="2379399" h="2028978">
                <a:moveTo>
                  <a:pt x="0" y="0"/>
                </a:moveTo>
                <a:lnTo>
                  <a:pt x="2379399" y="0"/>
                </a:lnTo>
                <a:lnTo>
                  <a:pt x="2379399" y="2028978"/>
                </a:lnTo>
                <a:lnTo>
                  <a:pt x="0" y="20289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069601" y="-266357"/>
            <a:ext cx="2379399" cy="2028978"/>
          </a:xfrm>
          <a:custGeom>
            <a:avLst/>
            <a:gdLst/>
            <a:ahLst/>
            <a:cxnLst/>
            <a:rect l="l" t="t" r="r" b="b"/>
            <a:pathLst>
              <a:path w="2379399" h="2028978">
                <a:moveTo>
                  <a:pt x="0" y="0"/>
                </a:moveTo>
                <a:lnTo>
                  <a:pt x="2379398" y="0"/>
                </a:lnTo>
                <a:lnTo>
                  <a:pt x="2379398" y="2028979"/>
                </a:lnTo>
                <a:lnTo>
                  <a:pt x="0" y="20289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40605" y="9322851"/>
            <a:ext cx="19592065" cy="15039338"/>
          </a:xfrm>
          <a:custGeom>
            <a:avLst/>
            <a:gdLst/>
            <a:ahLst/>
            <a:cxnLst/>
            <a:rect l="l" t="t" r="r" b="b"/>
            <a:pathLst>
              <a:path w="19592065" h="15039338">
                <a:moveTo>
                  <a:pt x="0" y="0"/>
                </a:moveTo>
                <a:lnTo>
                  <a:pt x="19592065" y="0"/>
                </a:lnTo>
                <a:lnTo>
                  <a:pt x="19592065" y="15039338"/>
                </a:lnTo>
                <a:lnTo>
                  <a:pt x="0" y="15039338"/>
                </a:lnTo>
                <a:lnTo>
                  <a:pt x="0" y="0"/>
                </a:lnTo>
                <a:close/>
              </a:path>
            </a:pathLst>
          </a:custGeom>
          <a:blipFill>
            <a:blip r:embed="rId6">
              <a:alphaModFix amt="61000"/>
            </a:blip>
            <a:stretch>
              <a:fillRect l="-4087" r="-4087" b="-40805"/>
            </a:stretch>
          </a:blipFill>
        </p:spPr>
      </p:sp>
      <p:sp>
        <p:nvSpPr>
          <p:cNvPr id="6" name="Freeform 6"/>
          <p:cNvSpPr/>
          <p:nvPr/>
        </p:nvSpPr>
        <p:spPr>
          <a:xfrm rot="756859">
            <a:off x="13119724" y="1097292"/>
            <a:ext cx="1362063" cy="1016439"/>
          </a:xfrm>
          <a:custGeom>
            <a:avLst/>
            <a:gdLst/>
            <a:ahLst/>
            <a:cxnLst/>
            <a:rect l="l" t="t" r="r" b="b"/>
            <a:pathLst>
              <a:path w="1362063" h="1016439">
                <a:moveTo>
                  <a:pt x="0" y="0"/>
                </a:moveTo>
                <a:lnTo>
                  <a:pt x="1362062" y="0"/>
                </a:lnTo>
                <a:lnTo>
                  <a:pt x="1362062" y="1016439"/>
                </a:lnTo>
                <a:lnTo>
                  <a:pt x="0" y="1016439"/>
                </a:lnTo>
                <a:lnTo>
                  <a:pt x="0" y="0"/>
                </a:lnTo>
                <a:close/>
              </a:path>
            </a:pathLst>
          </a:custGeom>
          <a:blipFill>
            <a:blip r:embed="rId7"/>
            <a:stretch>
              <a:fillRect/>
            </a:stretch>
          </a:blipFill>
        </p:spPr>
      </p:sp>
      <p:sp>
        <p:nvSpPr>
          <p:cNvPr id="7" name="Freeform 7"/>
          <p:cNvSpPr/>
          <p:nvPr/>
        </p:nvSpPr>
        <p:spPr>
          <a:xfrm>
            <a:off x="433058" y="4131087"/>
            <a:ext cx="8323154" cy="3310868"/>
          </a:xfrm>
          <a:custGeom>
            <a:avLst/>
            <a:gdLst/>
            <a:ahLst/>
            <a:cxnLst/>
            <a:rect l="l" t="t" r="r" b="b"/>
            <a:pathLst>
              <a:path w="8323154" h="3310868">
                <a:moveTo>
                  <a:pt x="0" y="0"/>
                </a:moveTo>
                <a:lnTo>
                  <a:pt x="8323154" y="0"/>
                </a:lnTo>
                <a:lnTo>
                  <a:pt x="8323154" y="3310868"/>
                </a:lnTo>
                <a:lnTo>
                  <a:pt x="0" y="3310868"/>
                </a:lnTo>
                <a:lnTo>
                  <a:pt x="0" y="0"/>
                </a:lnTo>
                <a:close/>
              </a:path>
            </a:pathLst>
          </a:custGeom>
          <a:blipFill>
            <a:blip r:embed="rId8"/>
            <a:stretch>
              <a:fillRect/>
            </a:stretch>
          </a:blipFill>
        </p:spPr>
      </p:sp>
      <p:sp>
        <p:nvSpPr>
          <p:cNvPr id="8" name="Freeform 8"/>
          <p:cNvSpPr/>
          <p:nvPr/>
        </p:nvSpPr>
        <p:spPr>
          <a:xfrm>
            <a:off x="9286623" y="4321338"/>
            <a:ext cx="8202766" cy="3120618"/>
          </a:xfrm>
          <a:custGeom>
            <a:avLst/>
            <a:gdLst/>
            <a:ahLst/>
            <a:cxnLst/>
            <a:rect l="l" t="t" r="r" b="b"/>
            <a:pathLst>
              <a:path w="8202766" h="3120618">
                <a:moveTo>
                  <a:pt x="0" y="0"/>
                </a:moveTo>
                <a:lnTo>
                  <a:pt x="8202766" y="0"/>
                </a:lnTo>
                <a:lnTo>
                  <a:pt x="8202766" y="3120617"/>
                </a:lnTo>
                <a:lnTo>
                  <a:pt x="0" y="3120617"/>
                </a:lnTo>
                <a:lnTo>
                  <a:pt x="0" y="0"/>
                </a:lnTo>
                <a:close/>
              </a:path>
            </a:pathLst>
          </a:custGeom>
          <a:blipFill>
            <a:blip r:embed="rId9"/>
            <a:stretch>
              <a:fillRect/>
            </a:stretch>
          </a:blipFill>
        </p:spPr>
      </p:sp>
      <p:sp>
        <p:nvSpPr>
          <p:cNvPr id="9" name="TextBox 9"/>
          <p:cNvSpPr txBox="1"/>
          <p:nvPr/>
        </p:nvSpPr>
        <p:spPr>
          <a:xfrm>
            <a:off x="6669893" y="616585"/>
            <a:ext cx="5233460" cy="738505"/>
          </a:xfrm>
          <a:prstGeom prst="rect">
            <a:avLst/>
          </a:prstGeom>
        </p:spPr>
        <p:txBody>
          <a:bodyPr lIns="0" tIns="0" rIns="0" bIns="0" rtlCol="0" anchor="t">
            <a:spAutoFit/>
          </a:bodyPr>
          <a:lstStyle/>
          <a:p>
            <a:pPr algn="ctr">
              <a:lnSpc>
                <a:spcPts val="6019"/>
              </a:lnSpc>
            </a:pPr>
            <a:r>
              <a:rPr lang="en-US" sz="4299" b="1">
                <a:solidFill>
                  <a:srgbClr val="620000"/>
                </a:solidFill>
                <a:latin typeface="Comic Sans Bold"/>
                <a:ea typeface="Comic Sans Bold"/>
                <a:cs typeface="Comic Sans Bold"/>
                <a:sym typeface="Comic Sans Bold"/>
              </a:rPr>
              <a:t>Thiết kế giao diện</a:t>
            </a:r>
          </a:p>
        </p:txBody>
      </p:sp>
      <p:sp>
        <p:nvSpPr>
          <p:cNvPr id="10" name="TextBox 10"/>
          <p:cNvSpPr txBox="1"/>
          <p:nvPr/>
        </p:nvSpPr>
        <p:spPr>
          <a:xfrm>
            <a:off x="1201557" y="2818673"/>
            <a:ext cx="4542115" cy="679450"/>
          </a:xfrm>
          <a:prstGeom prst="rect">
            <a:avLst/>
          </a:prstGeom>
        </p:spPr>
        <p:txBody>
          <a:bodyPr lIns="0" tIns="0" rIns="0" bIns="0" rtlCol="0" anchor="t">
            <a:spAutoFit/>
          </a:bodyPr>
          <a:lstStyle/>
          <a:p>
            <a:pPr algn="ctr">
              <a:lnSpc>
                <a:spcPts val="5600"/>
              </a:lnSpc>
              <a:spcBef>
                <a:spcPct val="0"/>
              </a:spcBef>
            </a:pPr>
            <a:r>
              <a:rPr lang="en-US" sz="4000" b="1">
                <a:solidFill>
                  <a:srgbClr val="620000"/>
                </a:solidFill>
                <a:latin typeface="Comic Sans Bold"/>
                <a:ea typeface="Comic Sans Bold"/>
                <a:cs typeface="Comic Sans Bold"/>
                <a:sym typeface="Comic Sans Bold"/>
              </a:rPr>
              <a:t>Giao diện giỏ hàng</a:t>
            </a:r>
          </a:p>
        </p:txBody>
      </p:sp>
      <p:sp>
        <p:nvSpPr>
          <p:cNvPr id="11" name="TextBox 11"/>
          <p:cNvSpPr txBox="1"/>
          <p:nvPr/>
        </p:nvSpPr>
        <p:spPr>
          <a:xfrm>
            <a:off x="1967145" y="7602637"/>
            <a:ext cx="4839295" cy="464819"/>
          </a:xfrm>
          <a:prstGeom prst="rect">
            <a:avLst/>
          </a:prstGeom>
        </p:spPr>
        <p:txBody>
          <a:bodyPr lIns="0" tIns="0" rIns="0" bIns="0" rtlCol="0" anchor="t">
            <a:spAutoFit/>
          </a:bodyPr>
          <a:lstStyle/>
          <a:p>
            <a:pPr algn="ctr">
              <a:lnSpc>
                <a:spcPts val="3780"/>
              </a:lnSpc>
              <a:spcBef>
                <a:spcPct val="0"/>
              </a:spcBef>
            </a:pPr>
            <a:r>
              <a:rPr lang="en-US" sz="2700" b="1">
                <a:solidFill>
                  <a:srgbClr val="620000"/>
                </a:solidFill>
                <a:latin typeface="Comic Sans Bold"/>
                <a:ea typeface="Comic Sans Bold"/>
                <a:cs typeface="Comic Sans Bold"/>
                <a:sym typeface="Comic Sans Bold"/>
              </a:rPr>
              <a:t>Các sản phẩm trong giỏ hàng</a:t>
            </a:r>
          </a:p>
        </p:txBody>
      </p:sp>
      <p:sp>
        <p:nvSpPr>
          <p:cNvPr id="12" name="TextBox 12"/>
          <p:cNvSpPr txBox="1"/>
          <p:nvPr/>
        </p:nvSpPr>
        <p:spPr>
          <a:xfrm>
            <a:off x="12068038" y="7602637"/>
            <a:ext cx="3465433" cy="464819"/>
          </a:xfrm>
          <a:prstGeom prst="rect">
            <a:avLst/>
          </a:prstGeom>
        </p:spPr>
        <p:txBody>
          <a:bodyPr lIns="0" tIns="0" rIns="0" bIns="0" rtlCol="0" anchor="t">
            <a:spAutoFit/>
          </a:bodyPr>
          <a:lstStyle/>
          <a:p>
            <a:pPr algn="ctr">
              <a:lnSpc>
                <a:spcPts val="3780"/>
              </a:lnSpc>
              <a:spcBef>
                <a:spcPct val="0"/>
              </a:spcBef>
            </a:pPr>
            <a:r>
              <a:rPr lang="en-US" sz="2700" b="1">
                <a:solidFill>
                  <a:srgbClr val="620000"/>
                </a:solidFill>
                <a:latin typeface="Comic Sans Bold"/>
                <a:ea typeface="Comic Sans Bold"/>
                <a:cs typeface="Comic Sans Bold"/>
                <a:sym typeface="Comic Sans Bold"/>
              </a:rPr>
              <a:t>Giao diện thanh toán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61317" y="276667"/>
            <a:ext cx="6565365" cy="1504066"/>
          </a:xfrm>
          <a:custGeom>
            <a:avLst/>
            <a:gdLst/>
            <a:ahLst/>
            <a:cxnLst/>
            <a:rect l="l" t="t" r="r" b="b"/>
            <a:pathLst>
              <a:path w="6565365" h="1504066">
                <a:moveTo>
                  <a:pt x="0" y="0"/>
                </a:moveTo>
                <a:lnTo>
                  <a:pt x="6565366" y="0"/>
                </a:lnTo>
                <a:lnTo>
                  <a:pt x="6565366" y="1504066"/>
                </a:lnTo>
                <a:lnTo>
                  <a:pt x="0" y="15040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42066" y="-423467"/>
            <a:ext cx="2379399" cy="2028978"/>
          </a:xfrm>
          <a:custGeom>
            <a:avLst/>
            <a:gdLst/>
            <a:ahLst/>
            <a:cxnLst/>
            <a:rect l="l" t="t" r="r" b="b"/>
            <a:pathLst>
              <a:path w="2379399" h="2028978">
                <a:moveTo>
                  <a:pt x="0" y="0"/>
                </a:moveTo>
                <a:lnTo>
                  <a:pt x="2379399" y="0"/>
                </a:lnTo>
                <a:lnTo>
                  <a:pt x="2379399" y="2028978"/>
                </a:lnTo>
                <a:lnTo>
                  <a:pt x="0" y="20289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069601" y="-266357"/>
            <a:ext cx="2379399" cy="2028978"/>
          </a:xfrm>
          <a:custGeom>
            <a:avLst/>
            <a:gdLst/>
            <a:ahLst/>
            <a:cxnLst/>
            <a:rect l="l" t="t" r="r" b="b"/>
            <a:pathLst>
              <a:path w="2379399" h="2028978">
                <a:moveTo>
                  <a:pt x="0" y="0"/>
                </a:moveTo>
                <a:lnTo>
                  <a:pt x="2379398" y="0"/>
                </a:lnTo>
                <a:lnTo>
                  <a:pt x="2379398" y="2028979"/>
                </a:lnTo>
                <a:lnTo>
                  <a:pt x="0" y="20289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40605" y="9322851"/>
            <a:ext cx="19592065" cy="15039338"/>
          </a:xfrm>
          <a:custGeom>
            <a:avLst/>
            <a:gdLst/>
            <a:ahLst/>
            <a:cxnLst/>
            <a:rect l="l" t="t" r="r" b="b"/>
            <a:pathLst>
              <a:path w="19592065" h="15039338">
                <a:moveTo>
                  <a:pt x="0" y="0"/>
                </a:moveTo>
                <a:lnTo>
                  <a:pt x="19592065" y="0"/>
                </a:lnTo>
                <a:lnTo>
                  <a:pt x="19592065" y="15039338"/>
                </a:lnTo>
                <a:lnTo>
                  <a:pt x="0" y="15039338"/>
                </a:lnTo>
                <a:lnTo>
                  <a:pt x="0" y="0"/>
                </a:lnTo>
                <a:close/>
              </a:path>
            </a:pathLst>
          </a:custGeom>
          <a:blipFill>
            <a:blip r:embed="rId6">
              <a:alphaModFix amt="61000"/>
            </a:blip>
            <a:stretch>
              <a:fillRect l="-4087" r="-4087" b="-40805"/>
            </a:stretch>
          </a:blipFill>
        </p:spPr>
      </p:sp>
      <p:sp>
        <p:nvSpPr>
          <p:cNvPr id="6" name="Freeform 6"/>
          <p:cNvSpPr/>
          <p:nvPr/>
        </p:nvSpPr>
        <p:spPr>
          <a:xfrm rot="756859">
            <a:off x="13119724" y="1097292"/>
            <a:ext cx="1362063" cy="1016439"/>
          </a:xfrm>
          <a:custGeom>
            <a:avLst/>
            <a:gdLst/>
            <a:ahLst/>
            <a:cxnLst/>
            <a:rect l="l" t="t" r="r" b="b"/>
            <a:pathLst>
              <a:path w="1362063" h="1016439">
                <a:moveTo>
                  <a:pt x="0" y="0"/>
                </a:moveTo>
                <a:lnTo>
                  <a:pt x="1362062" y="0"/>
                </a:lnTo>
                <a:lnTo>
                  <a:pt x="1362062" y="1016439"/>
                </a:lnTo>
                <a:lnTo>
                  <a:pt x="0" y="1016439"/>
                </a:lnTo>
                <a:lnTo>
                  <a:pt x="0" y="0"/>
                </a:lnTo>
                <a:close/>
              </a:path>
            </a:pathLst>
          </a:custGeom>
          <a:blipFill>
            <a:blip r:embed="rId7"/>
            <a:stretch>
              <a:fillRect/>
            </a:stretch>
          </a:blipFill>
        </p:spPr>
      </p:sp>
      <p:sp>
        <p:nvSpPr>
          <p:cNvPr id="7" name="Freeform 7"/>
          <p:cNvSpPr/>
          <p:nvPr/>
        </p:nvSpPr>
        <p:spPr>
          <a:xfrm>
            <a:off x="647634" y="3776282"/>
            <a:ext cx="8077812" cy="3665674"/>
          </a:xfrm>
          <a:custGeom>
            <a:avLst/>
            <a:gdLst/>
            <a:ahLst/>
            <a:cxnLst/>
            <a:rect l="l" t="t" r="r" b="b"/>
            <a:pathLst>
              <a:path w="8077812" h="3665674">
                <a:moveTo>
                  <a:pt x="0" y="0"/>
                </a:moveTo>
                <a:lnTo>
                  <a:pt x="8077811" y="0"/>
                </a:lnTo>
                <a:lnTo>
                  <a:pt x="8077811" y="3665673"/>
                </a:lnTo>
                <a:lnTo>
                  <a:pt x="0" y="3665673"/>
                </a:lnTo>
                <a:lnTo>
                  <a:pt x="0" y="0"/>
                </a:lnTo>
                <a:close/>
              </a:path>
            </a:pathLst>
          </a:custGeom>
          <a:blipFill>
            <a:blip r:embed="rId8"/>
            <a:stretch>
              <a:fillRect/>
            </a:stretch>
          </a:blipFill>
        </p:spPr>
      </p:sp>
      <p:sp>
        <p:nvSpPr>
          <p:cNvPr id="8" name="Freeform 8"/>
          <p:cNvSpPr/>
          <p:nvPr/>
        </p:nvSpPr>
        <p:spPr>
          <a:xfrm>
            <a:off x="9144000" y="3771728"/>
            <a:ext cx="8628873" cy="4029587"/>
          </a:xfrm>
          <a:custGeom>
            <a:avLst/>
            <a:gdLst/>
            <a:ahLst/>
            <a:cxnLst/>
            <a:rect l="l" t="t" r="r" b="b"/>
            <a:pathLst>
              <a:path w="8628873" h="4029587">
                <a:moveTo>
                  <a:pt x="0" y="0"/>
                </a:moveTo>
                <a:lnTo>
                  <a:pt x="8628873" y="0"/>
                </a:lnTo>
                <a:lnTo>
                  <a:pt x="8628873" y="4029587"/>
                </a:lnTo>
                <a:lnTo>
                  <a:pt x="0" y="4029587"/>
                </a:lnTo>
                <a:lnTo>
                  <a:pt x="0" y="0"/>
                </a:lnTo>
                <a:close/>
              </a:path>
            </a:pathLst>
          </a:custGeom>
          <a:blipFill>
            <a:blip r:embed="rId9"/>
            <a:stretch>
              <a:fillRect/>
            </a:stretch>
          </a:blipFill>
        </p:spPr>
      </p:sp>
      <p:sp>
        <p:nvSpPr>
          <p:cNvPr id="9" name="TextBox 9"/>
          <p:cNvSpPr txBox="1"/>
          <p:nvPr/>
        </p:nvSpPr>
        <p:spPr>
          <a:xfrm>
            <a:off x="6669893" y="616585"/>
            <a:ext cx="5233460" cy="738505"/>
          </a:xfrm>
          <a:prstGeom prst="rect">
            <a:avLst/>
          </a:prstGeom>
        </p:spPr>
        <p:txBody>
          <a:bodyPr lIns="0" tIns="0" rIns="0" bIns="0" rtlCol="0" anchor="t">
            <a:spAutoFit/>
          </a:bodyPr>
          <a:lstStyle/>
          <a:p>
            <a:pPr algn="ctr">
              <a:lnSpc>
                <a:spcPts val="6019"/>
              </a:lnSpc>
            </a:pPr>
            <a:r>
              <a:rPr lang="en-US" sz="4299" b="1">
                <a:solidFill>
                  <a:srgbClr val="620000"/>
                </a:solidFill>
                <a:latin typeface="Comic Sans Bold"/>
                <a:ea typeface="Comic Sans Bold"/>
                <a:cs typeface="Comic Sans Bold"/>
                <a:sym typeface="Comic Sans Bold"/>
              </a:rPr>
              <a:t>Thiết kế giao diện</a:t>
            </a:r>
          </a:p>
        </p:txBody>
      </p:sp>
      <p:sp>
        <p:nvSpPr>
          <p:cNvPr id="10" name="TextBox 10"/>
          <p:cNvSpPr txBox="1"/>
          <p:nvPr/>
        </p:nvSpPr>
        <p:spPr>
          <a:xfrm>
            <a:off x="433058" y="2749980"/>
            <a:ext cx="7631108" cy="639445"/>
          </a:xfrm>
          <a:prstGeom prst="rect">
            <a:avLst/>
          </a:prstGeom>
        </p:spPr>
        <p:txBody>
          <a:bodyPr lIns="0" tIns="0" rIns="0" bIns="0" rtlCol="0" anchor="t">
            <a:spAutoFit/>
          </a:bodyPr>
          <a:lstStyle/>
          <a:p>
            <a:pPr algn="ctr">
              <a:lnSpc>
                <a:spcPts val="5180"/>
              </a:lnSpc>
              <a:spcBef>
                <a:spcPct val="0"/>
              </a:spcBef>
            </a:pPr>
            <a:r>
              <a:rPr lang="en-US" sz="3700" b="1">
                <a:solidFill>
                  <a:srgbClr val="620000"/>
                </a:solidFill>
                <a:latin typeface="Comic Sans Bold"/>
                <a:ea typeface="Comic Sans Bold"/>
                <a:cs typeface="Comic Sans Bold"/>
                <a:sym typeface="Comic Sans Bold"/>
              </a:rPr>
              <a:t>Giao diện đăng ký/ đăng nhập</a:t>
            </a:r>
          </a:p>
        </p:txBody>
      </p:sp>
      <p:sp>
        <p:nvSpPr>
          <p:cNvPr id="11" name="TextBox 11"/>
          <p:cNvSpPr txBox="1"/>
          <p:nvPr/>
        </p:nvSpPr>
        <p:spPr>
          <a:xfrm>
            <a:off x="2437874" y="7775330"/>
            <a:ext cx="3980974" cy="464819"/>
          </a:xfrm>
          <a:prstGeom prst="rect">
            <a:avLst/>
          </a:prstGeom>
        </p:spPr>
        <p:txBody>
          <a:bodyPr lIns="0" tIns="0" rIns="0" bIns="0" rtlCol="0" anchor="t">
            <a:spAutoFit/>
          </a:bodyPr>
          <a:lstStyle/>
          <a:p>
            <a:pPr algn="ctr">
              <a:lnSpc>
                <a:spcPts val="3780"/>
              </a:lnSpc>
              <a:spcBef>
                <a:spcPct val="0"/>
              </a:spcBef>
            </a:pPr>
            <a:r>
              <a:rPr lang="en-US" sz="2700" b="1">
                <a:solidFill>
                  <a:srgbClr val="620000"/>
                </a:solidFill>
                <a:latin typeface="Comic Sans Bold"/>
                <a:ea typeface="Comic Sans Bold"/>
                <a:cs typeface="Comic Sans Bold"/>
                <a:sym typeface="Comic Sans Bold"/>
              </a:rPr>
              <a:t>Giao diện trang đăng ký</a:t>
            </a:r>
          </a:p>
        </p:txBody>
      </p:sp>
      <p:sp>
        <p:nvSpPr>
          <p:cNvPr id="12" name="TextBox 12"/>
          <p:cNvSpPr txBox="1"/>
          <p:nvPr/>
        </p:nvSpPr>
        <p:spPr>
          <a:xfrm>
            <a:off x="11613636" y="7775330"/>
            <a:ext cx="4374237" cy="464819"/>
          </a:xfrm>
          <a:prstGeom prst="rect">
            <a:avLst/>
          </a:prstGeom>
        </p:spPr>
        <p:txBody>
          <a:bodyPr lIns="0" tIns="0" rIns="0" bIns="0" rtlCol="0" anchor="t">
            <a:spAutoFit/>
          </a:bodyPr>
          <a:lstStyle/>
          <a:p>
            <a:pPr algn="ctr">
              <a:lnSpc>
                <a:spcPts val="3780"/>
              </a:lnSpc>
              <a:spcBef>
                <a:spcPct val="0"/>
              </a:spcBef>
            </a:pPr>
            <a:r>
              <a:rPr lang="en-US" sz="2700" b="1">
                <a:solidFill>
                  <a:srgbClr val="620000"/>
                </a:solidFill>
                <a:latin typeface="Comic Sans Bold"/>
                <a:ea typeface="Comic Sans Bold"/>
                <a:cs typeface="Comic Sans Bold"/>
                <a:sym typeface="Comic Sans Bold"/>
              </a:rPr>
              <a:t>Giao diện trang đăng nhập</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61317" y="276667"/>
            <a:ext cx="6565365" cy="1504066"/>
          </a:xfrm>
          <a:custGeom>
            <a:avLst/>
            <a:gdLst/>
            <a:ahLst/>
            <a:cxnLst/>
            <a:rect l="l" t="t" r="r" b="b"/>
            <a:pathLst>
              <a:path w="6565365" h="1504066">
                <a:moveTo>
                  <a:pt x="0" y="0"/>
                </a:moveTo>
                <a:lnTo>
                  <a:pt x="6565366" y="0"/>
                </a:lnTo>
                <a:lnTo>
                  <a:pt x="6565366" y="1504066"/>
                </a:lnTo>
                <a:lnTo>
                  <a:pt x="0" y="15040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42066" y="-423467"/>
            <a:ext cx="2379399" cy="2028978"/>
          </a:xfrm>
          <a:custGeom>
            <a:avLst/>
            <a:gdLst/>
            <a:ahLst/>
            <a:cxnLst/>
            <a:rect l="l" t="t" r="r" b="b"/>
            <a:pathLst>
              <a:path w="2379399" h="2028978">
                <a:moveTo>
                  <a:pt x="0" y="0"/>
                </a:moveTo>
                <a:lnTo>
                  <a:pt x="2379399" y="0"/>
                </a:lnTo>
                <a:lnTo>
                  <a:pt x="2379399" y="2028978"/>
                </a:lnTo>
                <a:lnTo>
                  <a:pt x="0" y="20289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069601" y="-266357"/>
            <a:ext cx="2379399" cy="2028978"/>
          </a:xfrm>
          <a:custGeom>
            <a:avLst/>
            <a:gdLst/>
            <a:ahLst/>
            <a:cxnLst/>
            <a:rect l="l" t="t" r="r" b="b"/>
            <a:pathLst>
              <a:path w="2379399" h="2028978">
                <a:moveTo>
                  <a:pt x="0" y="0"/>
                </a:moveTo>
                <a:lnTo>
                  <a:pt x="2379398" y="0"/>
                </a:lnTo>
                <a:lnTo>
                  <a:pt x="2379398" y="2028979"/>
                </a:lnTo>
                <a:lnTo>
                  <a:pt x="0" y="20289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40605" y="9322851"/>
            <a:ext cx="19592065" cy="15039338"/>
          </a:xfrm>
          <a:custGeom>
            <a:avLst/>
            <a:gdLst/>
            <a:ahLst/>
            <a:cxnLst/>
            <a:rect l="l" t="t" r="r" b="b"/>
            <a:pathLst>
              <a:path w="19592065" h="15039338">
                <a:moveTo>
                  <a:pt x="0" y="0"/>
                </a:moveTo>
                <a:lnTo>
                  <a:pt x="19592065" y="0"/>
                </a:lnTo>
                <a:lnTo>
                  <a:pt x="19592065" y="15039338"/>
                </a:lnTo>
                <a:lnTo>
                  <a:pt x="0" y="15039338"/>
                </a:lnTo>
                <a:lnTo>
                  <a:pt x="0" y="0"/>
                </a:lnTo>
                <a:close/>
              </a:path>
            </a:pathLst>
          </a:custGeom>
          <a:blipFill>
            <a:blip r:embed="rId6">
              <a:alphaModFix amt="61000"/>
            </a:blip>
            <a:stretch>
              <a:fillRect l="-4087" r="-4087" b="-40805"/>
            </a:stretch>
          </a:blipFill>
        </p:spPr>
      </p:sp>
      <p:sp>
        <p:nvSpPr>
          <p:cNvPr id="6" name="Freeform 6"/>
          <p:cNvSpPr/>
          <p:nvPr/>
        </p:nvSpPr>
        <p:spPr>
          <a:xfrm rot="756859">
            <a:off x="13119724" y="1097292"/>
            <a:ext cx="1362063" cy="1016439"/>
          </a:xfrm>
          <a:custGeom>
            <a:avLst/>
            <a:gdLst/>
            <a:ahLst/>
            <a:cxnLst/>
            <a:rect l="l" t="t" r="r" b="b"/>
            <a:pathLst>
              <a:path w="1362063" h="1016439">
                <a:moveTo>
                  <a:pt x="0" y="0"/>
                </a:moveTo>
                <a:lnTo>
                  <a:pt x="1362062" y="0"/>
                </a:lnTo>
                <a:lnTo>
                  <a:pt x="1362062" y="1016439"/>
                </a:lnTo>
                <a:lnTo>
                  <a:pt x="0" y="1016439"/>
                </a:lnTo>
                <a:lnTo>
                  <a:pt x="0" y="0"/>
                </a:lnTo>
                <a:close/>
              </a:path>
            </a:pathLst>
          </a:custGeom>
          <a:blipFill>
            <a:blip r:embed="rId7"/>
            <a:stretch>
              <a:fillRect/>
            </a:stretch>
          </a:blipFill>
        </p:spPr>
      </p:sp>
      <p:sp>
        <p:nvSpPr>
          <p:cNvPr id="7" name="Freeform 7"/>
          <p:cNvSpPr/>
          <p:nvPr/>
        </p:nvSpPr>
        <p:spPr>
          <a:xfrm>
            <a:off x="2429374" y="3758503"/>
            <a:ext cx="13513684" cy="5231870"/>
          </a:xfrm>
          <a:custGeom>
            <a:avLst/>
            <a:gdLst/>
            <a:ahLst/>
            <a:cxnLst/>
            <a:rect l="l" t="t" r="r" b="b"/>
            <a:pathLst>
              <a:path w="13513684" h="5231870">
                <a:moveTo>
                  <a:pt x="0" y="0"/>
                </a:moveTo>
                <a:lnTo>
                  <a:pt x="13513684" y="0"/>
                </a:lnTo>
                <a:lnTo>
                  <a:pt x="13513684" y="5231870"/>
                </a:lnTo>
                <a:lnTo>
                  <a:pt x="0" y="5231870"/>
                </a:lnTo>
                <a:lnTo>
                  <a:pt x="0" y="0"/>
                </a:lnTo>
                <a:close/>
              </a:path>
            </a:pathLst>
          </a:custGeom>
          <a:blipFill>
            <a:blip r:embed="rId8"/>
            <a:stretch>
              <a:fillRect l="-225" r="-225"/>
            </a:stretch>
          </a:blipFill>
        </p:spPr>
      </p:sp>
      <p:sp>
        <p:nvSpPr>
          <p:cNvPr id="8" name="TextBox 8"/>
          <p:cNvSpPr txBox="1"/>
          <p:nvPr/>
        </p:nvSpPr>
        <p:spPr>
          <a:xfrm>
            <a:off x="6669893" y="616585"/>
            <a:ext cx="5233460" cy="738505"/>
          </a:xfrm>
          <a:prstGeom prst="rect">
            <a:avLst/>
          </a:prstGeom>
        </p:spPr>
        <p:txBody>
          <a:bodyPr lIns="0" tIns="0" rIns="0" bIns="0" rtlCol="0" anchor="t">
            <a:spAutoFit/>
          </a:bodyPr>
          <a:lstStyle/>
          <a:p>
            <a:pPr algn="ctr">
              <a:lnSpc>
                <a:spcPts val="6019"/>
              </a:lnSpc>
            </a:pPr>
            <a:r>
              <a:rPr lang="en-US" sz="4299" b="1">
                <a:solidFill>
                  <a:srgbClr val="620000"/>
                </a:solidFill>
                <a:latin typeface="Comic Sans Bold"/>
                <a:ea typeface="Comic Sans Bold"/>
                <a:cs typeface="Comic Sans Bold"/>
                <a:sym typeface="Comic Sans Bold"/>
              </a:rPr>
              <a:t>Thiết kế giao diện</a:t>
            </a:r>
          </a:p>
        </p:txBody>
      </p:sp>
      <p:sp>
        <p:nvSpPr>
          <p:cNvPr id="9" name="TextBox 9"/>
          <p:cNvSpPr txBox="1"/>
          <p:nvPr/>
        </p:nvSpPr>
        <p:spPr>
          <a:xfrm>
            <a:off x="433058" y="2411796"/>
            <a:ext cx="7631108" cy="639445"/>
          </a:xfrm>
          <a:prstGeom prst="rect">
            <a:avLst/>
          </a:prstGeom>
        </p:spPr>
        <p:txBody>
          <a:bodyPr lIns="0" tIns="0" rIns="0" bIns="0" rtlCol="0" anchor="t">
            <a:spAutoFit/>
          </a:bodyPr>
          <a:lstStyle/>
          <a:p>
            <a:pPr algn="ctr">
              <a:lnSpc>
                <a:spcPts val="5180"/>
              </a:lnSpc>
              <a:spcBef>
                <a:spcPct val="0"/>
              </a:spcBef>
            </a:pPr>
            <a:r>
              <a:rPr lang="en-US" sz="3700" b="1">
                <a:solidFill>
                  <a:srgbClr val="620000"/>
                </a:solidFill>
                <a:latin typeface="Comic Sans Bold"/>
                <a:ea typeface="Comic Sans Bold"/>
                <a:cs typeface="Comic Sans Bold"/>
                <a:sym typeface="Comic Sans Bold"/>
              </a:rPr>
              <a:t>Giao diện trang quản trị</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0007" y="9437183"/>
            <a:ext cx="19592065" cy="15039338"/>
          </a:xfrm>
          <a:custGeom>
            <a:avLst/>
            <a:gdLst/>
            <a:ahLst/>
            <a:cxnLst/>
            <a:rect l="l" t="t" r="r" b="b"/>
            <a:pathLst>
              <a:path w="19592065" h="15039338">
                <a:moveTo>
                  <a:pt x="0" y="0"/>
                </a:moveTo>
                <a:lnTo>
                  <a:pt x="19592064" y="0"/>
                </a:lnTo>
                <a:lnTo>
                  <a:pt x="19592064" y="15039339"/>
                </a:lnTo>
                <a:lnTo>
                  <a:pt x="0" y="15039339"/>
                </a:lnTo>
                <a:lnTo>
                  <a:pt x="0" y="0"/>
                </a:lnTo>
                <a:close/>
              </a:path>
            </a:pathLst>
          </a:custGeom>
          <a:blipFill>
            <a:blip r:embed="rId2"/>
            <a:stretch>
              <a:fillRect l="-4087" r="-4087" b="-40805"/>
            </a:stretch>
          </a:blipFill>
        </p:spPr>
      </p:sp>
      <p:sp>
        <p:nvSpPr>
          <p:cNvPr id="3" name="Freeform 3"/>
          <p:cNvSpPr/>
          <p:nvPr/>
        </p:nvSpPr>
        <p:spPr>
          <a:xfrm>
            <a:off x="4761408" y="0"/>
            <a:ext cx="9154574" cy="2097230"/>
          </a:xfrm>
          <a:custGeom>
            <a:avLst/>
            <a:gdLst/>
            <a:ahLst/>
            <a:cxnLst/>
            <a:rect l="l" t="t" r="r" b="b"/>
            <a:pathLst>
              <a:path w="9154574" h="2097230">
                <a:moveTo>
                  <a:pt x="0" y="0"/>
                </a:moveTo>
                <a:lnTo>
                  <a:pt x="9154574" y="0"/>
                </a:lnTo>
                <a:lnTo>
                  <a:pt x="9154574" y="2097230"/>
                </a:lnTo>
                <a:lnTo>
                  <a:pt x="0" y="20972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70358" y="2524013"/>
            <a:ext cx="4326010" cy="1055637"/>
          </a:xfrm>
          <a:custGeom>
            <a:avLst/>
            <a:gdLst/>
            <a:ahLst/>
            <a:cxnLst/>
            <a:rect l="l" t="t" r="r" b="b"/>
            <a:pathLst>
              <a:path w="4326010" h="1055637">
                <a:moveTo>
                  <a:pt x="0" y="0"/>
                </a:moveTo>
                <a:lnTo>
                  <a:pt x="4326009" y="0"/>
                </a:lnTo>
                <a:lnTo>
                  <a:pt x="4326009" y="1055637"/>
                </a:lnTo>
                <a:lnTo>
                  <a:pt x="0" y="10556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5128557" y="616585"/>
            <a:ext cx="8420276" cy="738505"/>
          </a:xfrm>
          <a:prstGeom prst="rect">
            <a:avLst/>
          </a:prstGeom>
        </p:spPr>
        <p:txBody>
          <a:bodyPr lIns="0" tIns="0" rIns="0" bIns="0" rtlCol="0" anchor="t">
            <a:spAutoFit/>
          </a:bodyPr>
          <a:lstStyle/>
          <a:p>
            <a:pPr algn="ctr">
              <a:lnSpc>
                <a:spcPts val="6019"/>
              </a:lnSpc>
            </a:pPr>
            <a:r>
              <a:rPr lang="en-US" sz="4299" b="1">
                <a:solidFill>
                  <a:srgbClr val="620000"/>
                </a:solidFill>
                <a:latin typeface="Comic Sans Bold"/>
                <a:ea typeface="Comic Sans Bold"/>
                <a:cs typeface="Comic Sans Bold"/>
                <a:sym typeface="Comic Sans Bold"/>
              </a:rPr>
              <a:t>Kết luận &amp; Hướng phát triển</a:t>
            </a:r>
          </a:p>
        </p:txBody>
      </p:sp>
      <p:sp>
        <p:nvSpPr>
          <p:cNvPr id="6" name="TextBox 6"/>
          <p:cNvSpPr txBox="1"/>
          <p:nvPr/>
        </p:nvSpPr>
        <p:spPr>
          <a:xfrm>
            <a:off x="1208074" y="3622960"/>
            <a:ext cx="15548404" cy="1835783"/>
          </a:xfrm>
          <a:prstGeom prst="rect">
            <a:avLst/>
          </a:prstGeom>
        </p:spPr>
        <p:txBody>
          <a:bodyPr lIns="0" tIns="0" rIns="0" bIns="0" rtlCol="0" anchor="t">
            <a:spAutoFit/>
          </a:bodyPr>
          <a:lstStyle/>
          <a:p>
            <a:pPr algn="just">
              <a:lnSpc>
                <a:spcPts val="3680"/>
              </a:lnSpc>
            </a:pPr>
            <a:r>
              <a:rPr lang="en-US" sz="2300" b="1" spc="34">
                <a:solidFill>
                  <a:srgbClr val="620000"/>
                </a:solidFill>
                <a:latin typeface="Comic Sans Bold"/>
                <a:ea typeface="Comic Sans Bold"/>
                <a:cs typeface="Comic Sans Bold"/>
                <a:sym typeface="Comic Sans Bold"/>
              </a:rPr>
              <a:t>Đề tài đã hoàn thành các mục tiêu đề ra, xây dựng thành công website bán bánh kem trực tuyến sử dụng ReactJS và Tailwind CSS. Hệ thống có giao diện hiện đại, hoạt động ổn định, tích hợp MongoDB để quản lý dữ liệu người dùng và sản phẩm. Website giúp khách hàng dễ dàng xem, chọn và đặt bánh online, đồng thời hỗ trợ quản trị viên quản lý cửa hàng hiệu quả</a:t>
            </a:r>
          </a:p>
        </p:txBody>
      </p:sp>
      <p:sp>
        <p:nvSpPr>
          <p:cNvPr id="7" name="TextBox 7"/>
          <p:cNvSpPr txBox="1"/>
          <p:nvPr/>
        </p:nvSpPr>
        <p:spPr>
          <a:xfrm>
            <a:off x="1208074" y="7321646"/>
            <a:ext cx="15727778" cy="1421889"/>
          </a:xfrm>
          <a:prstGeom prst="rect">
            <a:avLst/>
          </a:prstGeom>
        </p:spPr>
        <p:txBody>
          <a:bodyPr lIns="0" tIns="0" rIns="0" bIns="0" rtlCol="0" anchor="t">
            <a:spAutoFit/>
          </a:bodyPr>
          <a:lstStyle/>
          <a:p>
            <a:pPr algn="just">
              <a:lnSpc>
                <a:spcPts val="3864"/>
              </a:lnSpc>
            </a:pPr>
            <a:r>
              <a:rPr lang="en-US" sz="2300" b="1" spc="-2" dirty="0">
                <a:solidFill>
                  <a:srgbClr val="620000"/>
                </a:solidFill>
                <a:latin typeface="Comic Sans Bold"/>
                <a:ea typeface="Comic Sans Bold"/>
                <a:cs typeface="Comic Sans Bold"/>
                <a:sym typeface="Comic Sans Bold"/>
              </a:rPr>
              <a:t>Trong </a:t>
            </a:r>
            <a:r>
              <a:rPr lang="en-US" sz="2300" b="1" spc="-2" dirty="0" err="1">
                <a:solidFill>
                  <a:srgbClr val="620000"/>
                </a:solidFill>
                <a:latin typeface="Comic Sans Bold"/>
                <a:ea typeface="Comic Sans Bold"/>
                <a:cs typeface="Comic Sans Bold"/>
                <a:sym typeface="Comic Sans Bold"/>
              </a:rPr>
              <a:t>tương</a:t>
            </a:r>
            <a:r>
              <a:rPr lang="en-US" sz="2300" b="1" spc="-2" dirty="0">
                <a:solidFill>
                  <a:srgbClr val="620000"/>
                </a:solidFill>
                <a:latin typeface="Comic Sans Bold"/>
                <a:ea typeface="Comic Sans Bold"/>
                <a:cs typeface="Comic Sans Bold"/>
                <a:sym typeface="Comic Sans Bold"/>
              </a:rPr>
              <a:t> lai, </a:t>
            </a:r>
            <a:r>
              <a:rPr lang="en-US" sz="2300" b="1" spc="-2" dirty="0" err="1">
                <a:solidFill>
                  <a:srgbClr val="620000"/>
                </a:solidFill>
                <a:latin typeface="Comic Sans Bold"/>
                <a:ea typeface="Comic Sans Bold"/>
                <a:cs typeface="Comic Sans Bold"/>
                <a:sym typeface="Comic Sans Bold"/>
              </a:rPr>
              <a:t>hệ</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thống</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có</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thể</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được</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mở</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rộng</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bằng</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cách</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tích</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hợp</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các</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cổng</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thanh</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toán</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trực</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tuyến</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như</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MoMo</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ZaloPay</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VNPay</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Ngoài</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ra</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có</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thể</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bổ</a:t>
            </a:r>
            <a:r>
              <a:rPr lang="en-US" sz="2300" b="1" spc="-2" dirty="0">
                <a:solidFill>
                  <a:srgbClr val="620000"/>
                </a:solidFill>
                <a:latin typeface="Comic Sans Bold"/>
                <a:ea typeface="Comic Sans Bold"/>
                <a:cs typeface="Comic Sans Bold"/>
                <a:sym typeface="Comic Sans Bold"/>
              </a:rPr>
              <a:t> sung </a:t>
            </a:r>
            <a:r>
              <a:rPr lang="en-US" sz="2300" b="1" spc="-2" dirty="0" err="1">
                <a:solidFill>
                  <a:srgbClr val="620000"/>
                </a:solidFill>
                <a:latin typeface="Comic Sans Bold"/>
                <a:ea typeface="Comic Sans Bold"/>
                <a:cs typeface="Comic Sans Bold"/>
                <a:sym typeface="Comic Sans Bold"/>
              </a:rPr>
              <a:t>gợi</a:t>
            </a:r>
            <a:r>
              <a:rPr lang="en-US" sz="2300" b="1" spc="-2" dirty="0">
                <a:solidFill>
                  <a:srgbClr val="620000"/>
                </a:solidFill>
                <a:latin typeface="Comic Sans Bold"/>
                <a:ea typeface="Comic Sans Bold"/>
                <a:cs typeface="Comic Sans Bold"/>
                <a:sym typeface="Comic Sans Bold"/>
              </a:rPr>
              <a:t> ý </a:t>
            </a:r>
            <a:r>
              <a:rPr lang="en-US" sz="2300" b="1" spc="-2" dirty="0" err="1">
                <a:solidFill>
                  <a:srgbClr val="620000"/>
                </a:solidFill>
                <a:latin typeface="Comic Sans Bold"/>
                <a:ea typeface="Comic Sans Bold"/>
                <a:cs typeface="Comic Sans Bold"/>
                <a:sym typeface="Comic Sans Bold"/>
              </a:rPr>
              <a:t>sản</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phẩm</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thông</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minh</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và</a:t>
            </a:r>
            <a:r>
              <a:rPr lang="en-US" sz="2300" b="1" spc="-2" dirty="0">
                <a:solidFill>
                  <a:srgbClr val="620000"/>
                </a:solidFill>
                <a:latin typeface="Comic Sans Bold"/>
                <a:ea typeface="Comic Sans Bold"/>
                <a:cs typeface="Comic Sans Bold"/>
                <a:sym typeface="Comic Sans Bold"/>
              </a:rPr>
              <a:t> chatbot </a:t>
            </a:r>
            <a:r>
              <a:rPr lang="en-US" sz="2300" b="1" spc="-2" dirty="0" err="1">
                <a:solidFill>
                  <a:srgbClr val="620000"/>
                </a:solidFill>
                <a:latin typeface="Comic Sans Bold"/>
                <a:ea typeface="Comic Sans Bold"/>
                <a:cs typeface="Comic Sans Bold"/>
                <a:sym typeface="Comic Sans Bold"/>
              </a:rPr>
              <a:t>hỗ</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trợ</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tự</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động</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nhằm</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nâng</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cao</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trải</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nghiệm</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người</a:t>
            </a:r>
            <a:r>
              <a:rPr lang="en-US" sz="2300" b="1" spc="-2" dirty="0">
                <a:solidFill>
                  <a:srgbClr val="620000"/>
                </a:solidFill>
                <a:latin typeface="Comic Sans Bold"/>
                <a:ea typeface="Comic Sans Bold"/>
                <a:cs typeface="Comic Sans Bold"/>
                <a:sym typeface="Comic Sans Bold"/>
              </a:rPr>
              <a:t> </a:t>
            </a:r>
            <a:r>
              <a:rPr lang="en-US" sz="2300" b="1" spc="-2" dirty="0" err="1">
                <a:solidFill>
                  <a:srgbClr val="620000"/>
                </a:solidFill>
                <a:latin typeface="Comic Sans Bold"/>
                <a:ea typeface="Comic Sans Bold"/>
                <a:cs typeface="Comic Sans Bold"/>
                <a:sym typeface="Comic Sans Bold"/>
              </a:rPr>
              <a:t>dùng</a:t>
            </a:r>
            <a:endParaRPr lang="en-US" sz="2300" b="1" spc="-2" dirty="0">
              <a:solidFill>
                <a:srgbClr val="620000"/>
              </a:solidFill>
              <a:latin typeface="Comic Sans Bold"/>
              <a:ea typeface="Comic Sans Bold"/>
              <a:cs typeface="Comic Sans Bold"/>
              <a:sym typeface="Comic Sans Bold"/>
            </a:endParaRPr>
          </a:p>
        </p:txBody>
      </p:sp>
      <p:sp>
        <p:nvSpPr>
          <p:cNvPr id="8" name="TextBox 8"/>
          <p:cNvSpPr txBox="1"/>
          <p:nvPr/>
        </p:nvSpPr>
        <p:spPr>
          <a:xfrm>
            <a:off x="758249" y="2577803"/>
            <a:ext cx="5197747" cy="580389"/>
          </a:xfrm>
          <a:prstGeom prst="rect">
            <a:avLst/>
          </a:prstGeom>
        </p:spPr>
        <p:txBody>
          <a:bodyPr lIns="0" tIns="0" rIns="0" bIns="0" rtlCol="0" anchor="t">
            <a:spAutoFit/>
          </a:bodyPr>
          <a:lstStyle/>
          <a:p>
            <a:pPr algn="ctr">
              <a:lnSpc>
                <a:spcPts val="4760"/>
              </a:lnSpc>
              <a:spcBef>
                <a:spcPct val="0"/>
              </a:spcBef>
            </a:pPr>
            <a:r>
              <a:rPr lang="en-US" sz="3400" b="1">
                <a:solidFill>
                  <a:srgbClr val="620000"/>
                </a:solidFill>
                <a:latin typeface="Comic Sans Bold"/>
                <a:ea typeface="Comic Sans Bold"/>
                <a:cs typeface="Comic Sans Bold"/>
                <a:sym typeface="Comic Sans Bold"/>
              </a:rPr>
              <a:t>Kết luận</a:t>
            </a:r>
          </a:p>
        </p:txBody>
      </p:sp>
      <p:sp>
        <p:nvSpPr>
          <p:cNvPr id="9" name="Freeform 9"/>
          <p:cNvSpPr/>
          <p:nvPr/>
        </p:nvSpPr>
        <p:spPr>
          <a:xfrm>
            <a:off x="1070358" y="5980598"/>
            <a:ext cx="4750549" cy="1159233"/>
          </a:xfrm>
          <a:custGeom>
            <a:avLst/>
            <a:gdLst/>
            <a:ahLst/>
            <a:cxnLst/>
            <a:rect l="l" t="t" r="r" b="b"/>
            <a:pathLst>
              <a:path w="4750549" h="1159233">
                <a:moveTo>
                  <a:pt x="0" y="0"/>
                </a:moveTo>
                <a:lnTo>
                  <a:pt x="4750548" y="0"/>
                </a:lnTo>
                <a:lnTo>
                  <a:pt x="4750548" y="1159233"/>
                </a:lnTo>
                <a:lnTo>
                  <a:pt x="0" y="11592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1028700" y="6193139"/>
            <a:ext cx="5197747" cy="563879"/>
          </a:xfrm>
          <a:prstGeom prst="rect">
            <a:avLst/>
          </a:prstGeom>
        </p:spPr>
        <p:txBody>
          <a:bodyPr lIns="0" tIns="0" rIns="0" bIns="0" rtlCol="0" anchor="t">
            <a:spAutoFit/>
          </a:bodyPr>
          <a:lstStyle/>
          <a:p>
            <a:pPr algn="ctr">
              <a:lnSpc>
                <a:spcPts val="4620"/>
              </a:lnSpc>
              <a:spcBef>
                <a:spcPct val="0"/>
              </a:spcBef>
            </a:pPr>
            <a:r>
              <a:rPr lang="en-US" sz="3300" b="1">
                <a:solidFill>
                  <a:srgbClr val="620000"/>
                </a:solidFill>
                <a:latin typeface="Comic Sans Bold"/>
                <a:ea typeface="Comic Sans Bold"/>
                <a:cs typeface="Comic Sans Bold"/>
                <a:sym typeface="Comic Sans Bold"/>
              </a:rPr>
              <a:t>Hướng phát triển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44549">
            <a:off x="-833715" y="-1371461"/>
            <a:ext cx="3724830" cy="4510451"/>
          </a:xfrm>
          <a:custGeom>
            <a:avLst/>
            <a:gdLst/>
            <a:ahLst/>
            <a:cxnLst/>
            <a:rect l="l" t="t" r="r" b="b"/>
            <a:pathLst>
              <a:path w="3724830" h="4510451">
                <a:moveTo>
                  <a:pt x="0" y="0"/>
                </a:moveTo>
                <a:lnTo>
                  <a:pt x="3724830" y="0"/>
                </a:lnTo>
                <a:lnTo>
                  <a:pt x="3724830" y="4510451"/>
                </a:lnTo>
                <a:lnTo>
                  <a:pt x="0" y="45104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1111397"/>
            <a:ext cx="16477104" cy="8300341"/>
          </a:xfrm>
          <a:custGeom>
            <a:avLst/>
            <a:gdLst/>
            <a:ahLst/>
            <a:cxnLst/>
            <a:rect l="l" t="t" r="r" b="b"/>
            <a:pathLst>
              <a:path w="16477104" h="8300341">
                <a:moveTo>
                  <a:pt x="0" y="0"/>
                </a:moveTo>
                <a:lnTo>
                  <a:pt x="16477104" y="0"/>
                </a:lnTo>
                <a:lnTo>
                  <a:pt x="16477104" y="8300342"/>
                </a:lnTo>
                <a:lnTo>
                  <a:pt x="0" y="8300342"/>
                </a:lnTo>
                <a:lnTo>
                  <a:pt x="0" y="0"/>
                </a:lnTo>
                <a:close/>
              </a:path>
            </a:pathLst>
          </a:custGeom>
          <a:blipFill>
            <a:blip r:embed="rId4">
              <a:alphaModFix amt="52000"/>
              <a:extLst>
                <a:ext uri="{96DAC541-7B7A-43D3-8B79-37D633B846F1}">
                  <asvg:svgBlip xmlns:asvg="http://schemas.microsoft.com/office/drawing/2016/SVG/main" r:embed="rId5"/>
                </a:ext>
              </a:extLst>
            </a:blip>
            <a:stretch>
              <a:fillRect/>
            </a:stretch>
          </a:blipFill>
        </p:spPr>
      </p:sp>
      <p:sp>
        <p:nvSpPr>
          <p:cNvPr id="4" name="Freeform 4"/>
          <p:cNvSpPr/>
          <p:nvPr/>
        </p:nvSpPr>
        <p:spPr>
          <a:xfrm>
            <a:off x="-287058" y="9411739"/>
            <a:ext cx="19592065" cy="15039338"/>
          </a:xfrm>
          <a:custGeom>
            <a:avLst/>
            <a:gdLst/>
            <a:ahLst/>
            <a:cxnLst/>
            <a:rect l="l" t="t" r="r" b="b"/>
            <a:pathLst>
              <a:path w="19592065" h="15039338">
                <a:moveTo>
                  <a:pt x="0" y="0"/>
                </a:moveTo>
                <a:lnTo>
                  <a:pt x="19592065" y="0"/>
                </a:lnTo>
                <a:lnTo>
                  <a:pt x="19592065" y="15039338"/>
                </a:lnTo>
                <a:lnTo>
                  <a:pt x="0" y="15039338"/>
                </a:lnTo>
                <a:lnTo>
                  <a:pt x="0" y="0"/>
                </a:lnTo>
                <a:close/>
              </a:path>
            </a:pathLst>
          </a:custGeom>
          <a:blipFill>
            <a:blip r:embed="rId6"/>
            <a:stretch>
              <a:fillRect l="-4087" r="-4087" b="-40805"/>
            </a:stretch>
          </a:blipFill>
        </p:spPr>
      </p:sp>
      <p:sp>
        <p:nvSpPr>
          <p:cNvPr id="5" name="Freeform 5"/>
          <p:cNvSpPr/>
          <p:nvPr/>
        </p:nvSpPr>
        <p:spPr>
          <a:xfrm>
            <a:off x="15916844" y="7751020"/>
            <a:ext cx="1856412" cy="1931494"/>
          </a:xfrm>
          <a:custGeom>
            <a:avLst/>
            <a:gdLst/>
            <a:ahLst/>
            <a:cxnLst/>
            <a:rect l="l" t="t" r="r" b="b"/>
            <a:pathLst>
              <a:path w="1856412" h="1931494">
                <a:moveTo>
                  <a:pt x="0" y="0"/>
                </a:moveTo>
                <a:lnTo>
                  <a:pt x="1856412" y="0"/>
                </a:lnTo>
                <a:lnTo>
                  <a:pt x="1856412" y="1931494"/>
                </a:lnTo>
                <a:lnTo>
                  <a:pt x="0" y="19314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756028" y="1028700"/>
            <a:ext cx="1748763" cy="1819491"/>
          </a:xfrm>
          <a:custGeom>
            <a:avLst/>
            <a:gdLst/>
            <a:ahLst/>
            <a:cxnLst/>
            <a:rect l="l" t="t" r="r" b="b"/>
            <a:pathLst>
              <a:path w="1748763" h="1819491">
                <a:moveTo>
                  <a:pt x="0" y="0"/>
                </a:moveTo>
                <a:lnTo>
                  <a:pt x="1748763" y="0"/>
                </a:lnTo>
                <a:lnTo>
                  <a:pt x="1748763" y="1819491"/>
                </a:lnTo>
                <a:lnTo>
                  <a:pt x="0" y="181949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1489761">
            <a:off x="16076627" y="-814126"/>
            <a:ext cx="3432483" cy="4156443"/>
          </a:xfrm>
          <a:custGeom>
            <a:avLst/>
            <a:gdLst/>
            <a:ahLst/>
            <a:cxnLst/>
            <a:rect l="l" t="t" r="r" b="b"/>
            <a:pathLst>
              <a:path w="3432483" h="4156443">
                <a:moveTo>
                  <a:pt x="0" y="0"/>
                </a:moveTo>
                <a:lnTo>
                  <a:pt x="3432483" y="0"/>
                </a:lnTo>
                <a:lnTo>
                  <a:pt x="3432483" y="4156443"/>
                </a:lnTo>
                <a:lnTo>
                  <a:pt x="0" y="41564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2002718" y="4611852"/>
            <a:ext cx="14842332" cy="812470"/>
          </a:xfrm>
          <a:prstGeom prst="rect">
            <a:avLst/>
          </a:prstGeom>
        </p:spPr>
        <p:txBody>
          <a:bodyPr lIns="0" tIns="0" rIns="0" bIns="0" rtlCol="0" anchor="t">
            <a:spAutoFit/>
          </a:bodyPr>
          <a:lstStyle/>
          <a:p>
            <a:pPr algn="ctr">
              <a:lnSpc>
                <a:spcPts val="6668"/>
              </a:lnSpc>
            </a:pPr>
            <a:r>
              <a:rPr lang="en-US" sz="4762" b="1">
                <a:solidFill>
                  <a:srgbClr val="620000"/>
                </a:solidFill>
                <a:latin typeface="Comic Sans Bold"/>
                <a:ea typeface="Comic Sans Bold"/>
                <a:cs typeface="Comic Sans Bold"/>
                <a:sym typeface="Comic Sans Bold"/>
              </a:rPr>
              <a:t>Cảm ơn thầy cô và các bạn đã lắng nghe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7847" y="9410916"/>
            <a:ext cx="19592065" cy="15039338"/>
          </a:xfrm>
          <a:custGeom>
            <a:avLst/>
            <a:gdLst/>
            <a:ahLst/>
            <a:cxnLst/>
            <a:rect l="l" t="t" r="r" b="b"/>
            <a:pathLst>
              <a:path w="19592065" h="15039338">
                <a:moveTo>
                  <a:pt x="0" y="0"/>
                </a:moveTo>
                <a:lnTo>
                  <a:pt x="19592065" y="0"/>
                </a:lnTo>
                <a:lnTo>
                  <a:pt x="19592065" y="15039338"/>
                </a:lnTo>
                <a:lnTo>
                  <a:pt x="0" y="15039338"/>
                </a:lnTo>
                <a:lnTo>
                  <a:pt x="0" y="0"/>
                </a:lnTo>
                <a:close/>
              </a:path>
            </a:pathLst>
          </a:custGeom>
          <a:blipFill>
            <a:blip r:embed="rId2"/>
            <a:stretch>
              <a:fillRect l="-4087" r="-4087" b="-40805"/>
            </a:stretch>
          </a:blipFill>
        </p:spPr>
      </p:sp>
      <p:sp>
        <p:nvSpPr>
          <p:cNvPr id="3" name="Freeform 3"/>
          <p:cNvSpPr/>
          <p:nvPr/>
        </p:nvSpPr>
        <p:spPr>
          <a:xfrm>
            <a:off x="5579567" y="259455"/>
            <a:ext cx="6907188" cy="1582374"/>
          </a:xfrm>
          <a:custGeom>
            <a:avLst/>
            <a:gdLst/>
            <a:ahLst/>
            <a:cxnLst/>
            <a:rect l="l" t="t" r="r" b="b"/>
            <a:pathLst>
              <a:path w="6907188" h="1582374">
                <a:moveTo>
                  <a:pt x="0" y="0"/>
                </a:moveTo>
                <a:lnTo>
                  <a:pt x="6907188" y="0"/>
                </a:lnTo>
                <a:lnTo>
                  <a:pt x="6907188" y="1582374"/>
                </a:lnTo>
                <a:lnTo>
                  <a:pt x="0" y="1582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6324840" y="443064"/>
            <a:ext cx="6161915" cy="1052195"/>
          </a:xfrm>
          <a:prstGeom prst="rect">
            <a:avLst/>
          </a:prstGeom>
        </p:spPr>
        <p:txBody>
          <a:bodyPr lIns="0" tIns="0" rIns="0" bIns="0" rtlCol="0" anchor="t">
            <a:spAutoFit/>
          </a:bodyPr>
          <a:lstStyle/>
          <a:p>
            <a:pPr algn="l">
              <a:lnSpc>
                <a:spcPts val="8680"/>
              </a:lnSpc>
            </a:pPr>
            <a:r>
              <a:rPr lang="en-US" sz="6200" b="1">
                <a:solidFill>
                  <a:srgbClr val="620000"/>
                </a:solidFill>
                <a:latin typeface="Comic Sans Bold"/>
                <a:ea typeface="Comic Sans Bold"/>
                <a:cs typeface="Comic Sans Bold"/>
                <a:sym typeface="Comic Sans Bold"/>
              </a:rPr>
              <a:t>Nội dung chính</a:t>
            </a:r>
          </a:p>
        </p:txBody>
      </p:sp>
      <p:sp>
        <p:nvSpPr>
          <p:cNvPr id="5" name="Freeform 5"/>
          <p:cNvSpPr/>
          <p:nvPr/>
        </p:nvSpPr>
        <p:spPr>
          <a:xfrm>
            <a:off x="416797" y="2657309"/>
            <a:ext cx="5162770" cy="1257838"/>
          </a:xfrm>
          <a:custGeom>
            <a:avLst/>
            <a:gdLst/>
            <a:ahLst/>
            <a:cxnLst/>
            <a:rect l="l" t="t" r="r" b="b"/>
            <a:pathLst>
              <a:path w="5162770" h="1257838">
                <a:moveTo>
                  <a:pt x="0" y="0"/>
                </a:moveTo>
                <a:lnTo>
                  <a:pt x="5162770" y="0"/>
                </a:lnTo>
                <a:lnTo>
                  <a:pt x="5162770" y="1257838"/>
                </a:lnTo>
                <a:lnTo>
                  <a:pt x="0" y="12578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240884" y="2954865"/>
            <a:ext cx="3986453" cy="596050"/>
          </a:xfrm>
          <a:prstGeom prst="rect">
            <a:avLst/>
          </a:prstGeom>
        </p:spPr>
        <p:txBody>
          <a:bodyPr lIns="0" tIns="0" rIns="0" bIns="0" rtlCol="0" anchor="t">
            <a:spAutoFit/>
          </a:bodyPr>
          <a:lstStyle/>
          <a:p>
            <a:pPr algn="ctr">
              <a:lnSpc>
                <a:spcPts val="4946"/>
              </a:lnSpc>
            </a:pPr>
            <a:r>
              <a:rPr lang="en-US" sz="3533">
                <a:solidFill>
                  <a:srgbClr val="620000"/>
                </a:solidFill>
                <a:latin typeface="Comic Sans"/>
                <a:ea typeface="Comic Sans"/>
                <a:cs typeface="Comic Sans"/>
                <a:sym typeface="Comic Sans"/>
              </a:rPr>
              <a:t>Lý do chọn đề tài</a:t>
            </a:r>
          </a:p>
        </p:txBody>
      </p:sp>
      <p:sp>
        <p:nvSpPr>
          <p:cNvPr id="7" name="Freeform 7"/>
          <p:cNvSpPr/>
          <p:nvPr/>
        </p:nvSpPr>
        <p:spPr>
          <a:xfrm>
            <a:off x="6149354" y="2657309"/>
            <a:ext cx="5568561" cy="1356704"/>
          </a:xfrm>
          <a:custGeom>
            <a:avLst/>
            <a:gdLst/>
            <a:ahLst/>
            <a:cxnLst/>
            <a:rect l="l" t="t" r="r" b="b"/>
            <a:pathLst>
              <a:path w="5568561" h="1356704">
                <a:moveTo>
                  <a:pt x="0" y="0"/>
                </a:moveTo>
                <a:lnTo>
                  <a:pt x="5568561" y="0"/>
                </a:lnTo>
                <a:lnTo>
                  <a:pt x="5568561" y="1356704"/>
                </a:lnTo>
                <a:lnTo>
                  <a:pt x="0" y="13567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6716650" y="3004298"/>
            <a:ext cx="5161699" cy="596050"/>
          </a:xfrm>
          <a:prstGeom prst="rect">
            <a:avLst/>
          </a:prstGeom>
        </p:spPr>
        <p:txBody>
          <a:bodyPr lIns="0" tIns="0" rIns="0" bIns="0" rtlCol="0" anchor="t">
            <a:spAutoFit/>
          </a:bodyPr>
          <a:lstStyle/>
          <a:p>
            <a:pPr algn="ctr">
              <a:lnSpc>
                <a:spcPts val="4946"/>
              </a:lnSpc>
            </a:pPr>
            <a:r>
              <a:rPr lang="en-US" sz="3533">
                <a:solidFill>
                  <a:srgbClr val="620000"/>
                </a:solidFill>
                <a:latin typeface="Comic Sans"/>
                <a:ea typeface="Comic Sans"/>
                <a:cs typeface="Comic Sans"/>
                <a:sym typeface="Comic Sans"/>
              </a:rPr>
              <a:t>Mục tiêu nghiên cứu</a:t>
            </a:r>
          </a:p>
        </p:txBody>
      </p:sp>
      <p:sp>
        <p:nvSpPr>
          <p:cNvPr id="9" name="Freeform 9"/>
          <p:cNvSpPr/>
          <p:nvPr/>
        </p:nvSpPr>
        <p:spPr>
          <a:xfrm>
            <a:off x="12204469" y="2657309"/>
            <a:ext cx="5568561" cy="1356704"/>
          </a:xfrm>
          <a:custGeom>
            <a:avLst/>
            <a:gdLst/>
            <a:ahLst/>
            <a:cxnLst/>
            <a:rect l="l" t="t" r="r" b="b"/>
            <a:pathLst>
              <a:path w="5568561" h="1356704">
                <a:moveTo>
                  <a:pt x="0" y="0"/>
                </a:moveTo>
                <a:lnTo>
                  <a:pt x="5568562" y="0"/>
                </a:lnTo>
                <a:lnTo>
                  <a:pt x="5568562" y="1356704"/>
                </a:lnTo>
                <a:lnTo>
                  <a:pt x="0" y="13567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12771766" y="3004298"/>
            <a:ext cx="5161699" cy="596050"/>
          </a:xfrm>
          <a:prstGeom prst="rect">
            <a:avLst/>
          </a:prstGeom>
        </p:spPr>
        <p:txBody>
          <a:bodyPr lIns="0" tIns="0" rIns="0" bIns="0" rtlCol="0" anchor="t">
            <a:spAutoFit/>
          </a:bodyPr>
          <a:lstStyle/>
          <a:p>
            <a:pPr algn="ctr">
              <a:lnSpc>
                <a:spcPts val="4946"/>
              </a:lnSpc>
            </a:pPr>
            <a:r>
              <a:rPr lang="en-US" sz="3533">
                <a:solidFill>
                  <a:srgbClr val="620000"/>
                </a:solidFill>
                <a:latin typeface="Comic Sans"/>
                <a:ea typeface="Comic Sans"/>
                <a:cs typeface="Comic Sans"/>
                <a:sym typeface="Comic Sans"/>
              </a:rPr>
              <a:t>Phạm vi nghiên cứu</a:t>
            </a:r>
          </a:p>
        </p:txBody>
      </p:sp>
      <p:sp>
        <p:nvSpPr>
          <p:cNvPr id="11" name="Freeform 11"/>
          <p:cNvSpPr/>
          <p:nvPr/>
        </p:nvSpPr>
        <p:spPr>
          <a:xfrm>
            <a:off x="416797" y="5309413"/>
            <a:ext cx="5162770" cy="1257838"/>
          </a:xfrm>
          <a:custGeom>
            <a:avLst/>
            <a:gdLst/>
            <a:ahLst/>
            <a:cxnLst/>
            <a:rect l="l" t="t" r="r" b="b"/>
            <a:pathLst>
              <a:path w="5162770" h="1257838">
                <a:moveTo>
                  <a:pt x="0" y="0"/>
                </a:moveTo>
                <a:lnTo>
                  <a:pt x="5162770" y="0"/>
                </a:lnTo>
                <a:lnTo>
                  <a:pt x="5162770" y="1257838"/>
                </a:lnTo>
                <a:lnTo>
                  <a:pt x="0" y="12578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378399" y="5606969"/>
            <a:ext cx="3986453" cy="596050"/>
          </a:xfrm>
          <a:prstGeom prst="rect">
            <a:avLst/>
          </a:prstGeom>
        </p:spPr>
        <p:txBody>
          <a:bodyPr lIns="0" tIns="0" rIns="0" bIns="0" rtlCol="0" anchor="t">
            <a:spAutoFit/>
          </a:bodyPr>
          <a:lstStyle/>
          <a:p>
            <a:pPr algn="ctr">
              <a:lnSpc>
                <a:spcPts val="4946"/>
              </a:lnSpc>
            </a:pPr>
            <a:r>
              <a:rPr lang="en-US" sz="3533">
                <a:solidFill>
                  <a:srgbClr val="620000"/>
                </a:solidFill>
                <a:latin typeface="Comic Sans"/>
                <a:ea typeface="Comic Sans"/>
                <a:cs typeface="Comic Sans"/>
                <a:sym typeface="Comic Sans"/>
              </a:rPr>
              <a:t>Công nghệ sử dụng</a:t>
            </a:r>
          </a:p>
        </p:txBody>
      </p:sp>
      <p:sp>
        <p:nvSpPr>
          <p:cNvPr id="13" name="Freeform 13"/>
          <p:cNvSpPr/>
          <p:nvPr/>
        </p:nvSpPr>
        <p:spPr>
          <a:xfrm>
            <a:off x="6149354" y="5242738"/>
            <a:ext cx="5436436" cy="1324513"/>
          </a:xfrm>
          <a:custGeom>
            <a:avLst/>
            <a:gdLst/>
            <a:ahLst/>
            <a:cxnLst/>
            <a:rect l="l" t="t" r="r" b="b"/>
            <a:pathLst>
              <a:path w="5436436" h="1324513">
                <a:moveTo>
                  <a:pt x="0" y="0"/>
                </a:moveTo>
                <a:lnTo>
                  <a:pt x="5436436" y="0"/>
                </a:lnTo>
                <a:lnTo>
                  <a:pt x="5436436" y="1324513"/>
                </a:lnTo>
                <a:lnTo>
                  <a:pt x="0" y="13245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6716650" y="5540294"/>
            <a:ext cx="4719864" cy="596050"/>
          </a:xfrm>
          <a:prstGeom prst="rect">
            <a:avLst/>
          </a:prstGeom>
        </p:spPr>
        <p:txBody>
          <a:bodyPr lIns="0" tIns="0" rIns="0" bIns="0" rtlCol="0" anchor="t">
            <a:spAutoFit/>
          </a:bodyPr>
          <a:lstStyle/>
          <a:p>
            <a:pPr algn="ctr">
              <a:lnSpc>
                <a:spcPts val="4946"/>
              </a:lnSpc>
            </a:pPr>
            <a:r>
              <a:rPr lang="en-US" sz="3533">
                <a:solidFill>
                  <a:srgbClr val="620000"/>
                </a:solidFill>
                <a:latin typeface="Comic Sans"/>
                <a:ea typeface="Comic Sans"/>
                <a:cs typeface="Comic Sans"/>
                <a:sym typeface="Comic Sans"/>
              </a:rPr>
              <a:t>Các chức năng chính</a:t>
            </a:r>
          </a:p>
        </p:txBody>
      </p:sp>
      <p:sp>
        <p:nvSpPr>
          <p:cNvPr id="15" name="Freeform 15"/>
          <p:cNvSpPr/>
          <p:nvPr/>
        </p:nvSpPr>
        <p:spPr>
          <a:xfrm>
            <a:off x="12345170" y="5309413"/>
            <a:ext cx="5162770" cy="1257838"/>
          </a:xfrm>
          <a:custGeom>
            <a:avLst/>
            <a:gdLst/>
            <a:ahLst/>
            <a:cxnLst/>
            <a:rect l="l" t="t" r="r" b="b"/>
            <a:pathLst>
              <a:path w="5162770" h="1257838">
                <a:moveTo>
                  <a:pt x="0" y="0"/>
                </a:moveTo>
                <a:lnTo>
                  <a:pt x="5162770" y="0"/>
                </a:lnTo>
                <a:lnTo>
                  <a:pt x="5162770" y="1257838"/>
                </a:lnTo>
                <a:lnTo>
                  <a:pt x="0" y="12578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TextBox 16"/>
          <p:cNvSpPr txBox="1"/>
          <p:nvPr/>
        </p:nvSpPr>
        <p:spPr>
          <a:xfrm>
            <a:off x="12912466" y="5606969"/>
            <a:ext cx="4719864" cy="596050"/>
          </a:xfrm>
          <a:prstGeom prst="rect">
            <a:avLst/>
          </a:prstGeom>
        </p:spPr>
        <p:txBody>
          <a:bodyPr lIns="0" tIns="0" rIns="0" bIns="0" rtlCol="0" anchor="t">
            <a:spAutoFit/>
          </a:bodyPr>
          <a:lstStyle/>
          <a:p>
            <a:pPr algn="ctr">
              <a:lnSpc>
                <a:spcPts val="4946"/>
              </a:lnSpc>
            </a:pPr>
            <a:r>
              <a:rPr lang="en-US" sz="3533">
                <a:solidFill>
                  <a:srgbClr val="620000"/>
                </a:solidFill>
                <a:latin typeface="Comic Sans"/>
                <a:ea typeface="Comic Sans"/>
                <a:cs typeface="Comic Sans"/>
                <a:sym typeface="Comic Sans"/>
              </a:rPr>
              <a:t>Thiết kế hệ thống</a:t>
            </a:r>
          </a:p>
        </p:txBody>
      </p:sp>
      <p:sp>
        <p:nvSpPr>
          <p:cNvPr id="17" name="Freeform 17"/>
          <p:cNvSpPr/>
          <p:nvPr/>
        </p:nvSpPr>
        <p:spPr>
          <a:xfrm>
            <a:off x="6290055" y="7729301"/>
            <a:ext cx="5162770" cy="1257838"/>
          </a:xfrm>
          <a:custGeom>
            <a:avLst/>
            <a:gdLst/>
            <a:ahLst/>
            <a:cxnLst/>
            <a:rect l="l" t="t" r="r" b="b"/>
            <a:pathLst>
              <a:path w="5162770" h="1257838">
                <a:moveTo>
                  <a:pt x="0" y="0"/>
                </a:moveTo>
                <a:lnTo>
                  <a:pt x="5162769" y="0"/>
                </a:lnTo>
                <a:lnTo>
                  <a:pt x="5162769" y="1257839"/>
                </a:lnTo>
                <a:lnTo>
                  <a:pt x="0" y="12578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TextBox 18"/>
          <p:cNvSpPr txBox="1"/>
          <p:nvPr/>
        </p:nvSpPr>
        <p:spPr>
          <a:xfrm>
            <a:off x="6324840" y="8026858"/>
            <a:ext cx="4719864" cy="596050"/>
          </a:xfrm>
          <a:prstGeom prst="rect">
            <a:avLst/>
          </a:prstGeom>
        </p:spPr>
        <p:txBody>
          <a:bodyPr lIns="0" tIns="0" rIns="0" bIns="0" rtlCol="0" anchor="t">
            <a:spAutoFit/>
          </a:bodyPr>
          <a:lstStyle/>
          <a:p>
            <a:pPr algn="ctr">
              <a:lnSpc>
                <a:spcPts val="4946"/>
              </a:lnSpc>
            </a:pPr>
            <a:r>
              <a:rPr lang="en-US" sz="3533">
                <a:solidFill>
                  <a:srgbClr val="620000"/>
                </a:solidFill>
                <a:latin typeface="Comic Sans"/>
                <a:ea typeface="Comic Sans"/>
                <a:cs typeface="Comic Sans"/>
                <a:sym typeface="Comic Sans"/>
              </a:rPr>
              <a:t>Kết luận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559155" y="1998091"/>
            <a:ext cx="14012216" cy="6166068"/>
            <a:chOff x="0" y="0"/>
            <a:chExt cx="3690460" cy="1623985"/>
          </a:xfrm>
        </p:grpSpPr>
        <p:sp>
          <p:nvSpPr>
            <p:cNvPr id="3" name="Freeform 3"/>
            <p:cNvSpPr/>
            <p:nvPr/>
          </p:nvSpPr>
          <p:spPr>
            <a:xfrm>
              <a:off x="0" y="0"/>
              <a:ext cx="3690460" cy="1623985"/>
            </a:xfrm>
            <a:custGeom>
              <a:avLst/>
              <a:gdLst/>
              <a:ahLst/>
              <a:cxnLst/>
              <a:rect l="l" t="t" r="r" b="b"/>
              <a:pathLst>
                <a:path w="3690460" h="1623985">
                  <a:moveTo>
                    <a:pt x="28178" y="0"/>
                  </a:moveTo>
                  <a:lnTo>
                    <a:pt x="3662282" y="0"/>
                  </a:lnTo>
                  <a:cubicBezTo>
                    <a:pt x="3677844" y="0"/>
                    <a:pt x="3690460" y="12616"/>
                    <a:pt x="3690460" y="28178"/>
                  </a:cubicBezTo>
                  <a:lnTo>
                    <a:pt x="3690460" y="1595807"/>
                  </a:lnTo>
                  <a:cubicBezTo>
                    <a:pt x="3690460" y="1603280"/>
                    <a:pt x="3687491" y="1610447"/>
                    <a:pt x="3682207" y="1615732"/>
                  </a:cubicBezTo>
                  <a:cubicBezTo>
                    <a:pt x="3676922" y="1621016"/>
                    <a:pt x="3669755" y="1623985"/>
                    <a:pt x="3662282" y="1623985"/>
                  </a:cubicBezTo>
                  <a:lnTo>
                    <a:pt x="28178" y="1623985"/>
                  </a:lnTo>
                  <a:cubicBezTo>
                    <a:pt x="20705" y="1623985"/>
                    <a:pt x="13538" y="1621016"/>
                    <a:pt x="8253" y="1615732"/>
                  </a:cubicBezTo>
                  <a:cubicBezTo>
                    <a:pt x="2969" y="1610447"/>
                    <a:pt x="0" y="1603280"/>
                    <a:pt x="0" y="1595807"/>
                  </a:cubicBezTo>
                  <a:lnTo>
                    <a:pt x="0" y="28178"/>
                  </a:lnTo>
                  <a:cubicBezTo>
                    <a:pt x="0" y="20705"/>
                    <a:pt x="2969" y="13538"/>
                    <a:pt x="8253" y="8253"/>
                  </a:cubicBezTo>
                  <a:cubicBezTo>
                    <a:pt x="13538" y="2969"/>
                    <a:pt x="20705" y="0"/>
                    <a:pt x="28178" y="0"/>
                  </a:cubicBezTo>
                  <a:close/>
                </a:path>
              </a:pathLst>
            </a:custGeom>
            <a:solidFill>
              <a:srgbClr val="FFF6F5"/>
            </a:solidFill>
          </p:spPr>
        </p:sp>
        <p:sp>
          <p:nvSpPr>
            <p:cNvPr id="4" name="TextBox 4"/>
            <p:cNvSpPr txBox="1"/>
            <p:nvPr/>
          </p:nvSpPr>
          <p:spPr>
            <a:xfrm>
              <a:off x="0" y="-38100"/>
              <a:ext cx="3690460" cy="1662085"/>
            </a:xfrm>
            <a:prstGeom prst="rect">
              <a:avLst/>
            </a:prstGeom>
          </p:spPr>
          <p:txBody>
            <a:bodyPr lIns="50800" tIns="50800" rIns="50800" bIns="50800" rtlCol="0" anchor="ctr"/>
            <a:lstStyle/>
            <a:p>
              <a:pPr algn="ctr">
                <a:lnSpc>
                  <a:spcPts val="2940"/>
                </a:lnSpc>
              </a:pPr>
              <a:endParaRPr/>
            </a:p>
          </p:txBody>
        </p:sp>
      </p:grpSp>
      <p:sp>
        <p:nvSpPr>
          <p:cNvPr id="5" name="Freeform 5"/>
          <p:cNvSpPr/>
          <p:nvPr/>
        </p:nvSpPr>
        <p:spPr>
          <a:xfrm>
            <a:off x="-142672" y="9391348"/>
            <a:ext cx="19592065" cy="15039338"/>
          </a:xfrm>
          <a:custGeom>
            <a:avLst/>
            <a:gdLst/>
            <a:ahLst/>
            <a:cxnLst/>
            <a:rect l="l" t="t" r="r" b="b"/>
            <a:pathLst>
              <a:path w="19592065" h="15039338">
                <a:moveTo>
                  <a:pt x="0" y="0"/>
                </a:moveTo>
                <a:lnTo>
                  <a:pt x="19592064" y="0"/>
                </a:lnTo>
                <a:lnTo>
                  <a:pt x="19592064" y="15039339"/>
                </a:lnTo>
                <a:lnTo>
                  <a:pt x="0" y="15039339"/>
                </a:lnTo>
                <a:lnTo>
                  <a:pt x="0" y="0"/>
                </a:lnTo>
                <a:close/>
              </a:path>
            </a:pathLst>
          </a:custGeom>
          <a:blipFill>
            <a:blip r:embed="rId2"/>
            <a:stretch>
              <a:fillRect l="-4087" r="-4087" b="-40805"/>
            </a:stretch>
          </a:blipFill>
        </p:spPr>
      </p:sp>
      <p:sp>
        <p:nvSpPr>
          <p:cNvPr id="6" name="Freeform 6"/>
          <p:cNvSpPr/>
          <p:nvPr/>
        </p:nvSpPr>
        <p:spPr>
          <a:xfrm>
            <a:off x="982862" y="943540"/>
            <a:ext cx="6907188" cy="1582374"/>
          </a:xfrm>
          <a:custGeom>
            <a:avLst/>
            <a:gdLst/>
            <a:ahLst/>
            <a:cxnLst/>
            <a:rect l="l" t="t" r="r" b="b"/>
            <a:pathLst>
              <a:path w="6907188" h="1582374">
                <a:moveTo>
                  <a:pt x="0" y="0"/>
                </a:moveTo>
                <a:lnTo>
                  <a:pt x="6907188" y="0"/>
                </a:lnTo>
                <a:lnTo>
                  <a:pt x="6907188" y="1582374"/>
                </a:lnTo>
                <a:lnTo>
                  <a:pt x="0" y="1582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3363675">
            <a:off x="16571759" y="-1393308"/>
            <a:ext cx="3432483" cy="4156443"/>
          </a:xfrm>
          <a:custGeom>
            <a:avLst/>
            <a:gdLst/>
            <a:ahLst/>
            <a:cxnLst/>
            <a:rect l="l" t="t" r="r" b="b"/>
            <a:pathLst>
              <a:path w="3432483" h="4156443">
                <a:moveTo>
                  <a:pt x="0" y="0"/>
                </a:moveTo>
                <a:lnTo>
                  <a:pt x="3432482" y="0"/>
                </a:lnTo>
                <a:lnTo>
                  <a:pt x="3432482" y="4156443"/>
                </a:lnTo>
                <a:lnTo>
                  <a:pt x="0" y="41564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3860481" y="2950975"/>
            <a:ext cx="13360719" cy="4935725"/>
          </a:xfrm>
          <a:prstGeom prst="rect">
            <a:avLst/>
          </a:prstGeom>
        </p:spPr>
        <p:txBody>
          <a:bodyPr lIns="0" tIns="0" rIns="0" bIns="0" rtlCol="0" anchor="t">
            <a:spAutoFit/>
          </a:bodyPr>
          <a:lstStyle/>
          <a:p>
            <a:pPr marL="604532" lvl="1" indent="-302266" algn="l">
              <a:lnSpc>
                <a:spcPts val="4396"/>
              </a:lnSpc>
              <a:buFont typeface="Arial"/>
              <a:buChar char="•"/>
            </a:pPr>
            <a:r>
              <a:rPr lang="en-US" sz="2800" b="1" spc="72" dirty="0">
                <a:solidFill>
                  <a:srgbClr val="620000"/>
                </a:solidFill>
                <a:latin typeface="Comic Sans Bold"/>
                <a:ea typeface="Comic Sans Bold"/>
                <a:cs typeface="Comic Sans Bold"/>
                <a:sym typeface="Comic Sans Bold"/>
              </a:rPr>
              <a:t>Xu </a:t>
            </a:r>
            <a:r>
              <a:rPr lang="en-US" sz="2800" b="1" spc="72" dirty="0" err="1">
                <a:solidFill>
                  <a:srgbClr val="620000"/>
                </a:solidFill>
                <a:latin typeface="Comic Sans Bold"/>
                <a:ea typeface="Comic Sans Bold"/>
                <a:cs typeface="Comic Sans Bold"/>
                <a:sym typeface="Comic Sans Bold"/>
              </a:rPr>
              <a:t>hướng</a:t>
            </a:r>
            <a:r>
              <a:rPr lang="en-US" sz="2800" b="1" spc="72" dirty="0">
                <a:solidFill>
                  <a:srgbClr val="620000"/>
                </a:solidFill>
                <a:latin typeface="Comic Sans Bold"/>
                <a:ea typeface="Comic Sans Bold"/>
                <a:cs typeface="Comic Sans Bold"/>
                <a:sym typeface="Comic Sans Bold"/>
              </a:rPr>
              <a:t> </a:t>
            </a:r>
            <a:r>
              <a:rPr lang="en-US" sz="2800" b="1" spc="72" dirty="0" err="1">
                <a:solidFill>
                  <a:srgbClr val="620000"/>
                </a:solidFill>
                <a:latin typeface="Comic Sans Bold"/>
                <a:ea typeface="Comic Sans Bold"/>
                <a:cs typeface="Comic Sans Bold"/>
                <a:sym typeface="Comic Sans Bold"/>
              </a:rPr>
              <a:t>thị</a:t>
            </a:r>
            <a:r>
              <a:rPr lang="en-US" sz="2800" b="1" spc="72" dirty="0">
                <a:solidFill>
                  <a:srgbClr val="620000"/>
                </a:solidFill>
                <a:latin typeface="Comic Sans Bold"/>
                <a:ea typeface="Comic Sans Bold"/>
                <a:cs typeface="Comic Sans Bold"/>
                <a:sym typeface="Comic Sans Bold"/>
              </a:rPr>
              <a:t> </a:t>
            </a:r>
            <a:r>
              <a:rPr lang="en-US" sz="2800" b="1" spc="72" dirty="0" err="1">
                <a:solidFill>
                  <a:srgbClr val="620000"/>
                </a:solidFill>
                <a:latin typeface="Comic Sans Bold"/>
                <a:ea typeface="Comic Sans Bold"/>
                <a:cs typeface="Comic Sans Bold"/>
                <a:sym typeface="Comic Sans Bold"/>
              </a:rPr>
              <a:t>trường</a:t>
            </a:r>
            <a:r>
              <a:rPr lang="en-US" sz="2800" b="1" spc="72" dirty="0">
                <a:solidFill>
                  <a:srgbClr val="620000"/>
                </a:solidFill>
                <a:latin typeface="Comic Sans Bold"/>
                <a:ea typeface="Comic Sans Bold"/>
                <a:cs typeface="Comic Sans Bold"/>
                <a:sym typeface="Comic Sans Bold"/>
              </a:rPr>
              <a:t>:</a:t>
            </a:r>
            <a:r>
              <a:rPr lang="en-US" sz="2800" spc="72" dirty="0">
                <a:solidFill>
                  <a:srgbClr val="620000"/>
                </a:solidFill>
                <a:latin typeface="Comic Sans"/>
                <a:ea typeface="Comic Sans"/>
                <a:cs typeface="Comic Sans"/>
                <a:sym typeface="Comic Sans"/>
              </a:rPr>
              <a:t> Thương </a:t>
            </a:r>
            <a:r>
              <a:rPr lang="en-US" sz="2800" spc="72" dirty="0" err="1">
                <a:solidFill>
                  <a:srgbClr val="620000"/>
                </a:solidFill>
                <a:latin typeface="Comic Sans"/>
                <a:ea typeface="Comic Sans"/>
                <a:cs typeface="Comic Sans"/>
                <a:sym typeface="Comic Sans"/>
              </a:rPr>
              <a:t>mại</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điện</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tử</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phát</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triển</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mạnh</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nhu</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cầu</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mua</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sắm</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thực</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phẩm</a:t>
            </a:r>
            <a:r>
              <a:rPr lang="en-US" sz="2800" spc="72" dirty="0">
                <a:solidFill>
                  <a:srgbClr val="620000"/>
                </a:solidFill>
                <a:latin typeface="Comic Sans"/>
                <a:ea typeface="Comic Sans"/>
                <a:cs typeface="Comic Sans"/>
                <a:sym typeface="Comic Sans"/>
              </a:rPr>
              <a:t> online </a:t>
            </a:r>
            <a:r>
              <a:rPr lang="en-US" sz="2800" spc="72" dirty="0" err="1">
                <a:solidFill>
                  <a:srgbClr val="620000"/>
                </a:solidFill>
                <a:latin typeface="Comic Sans"/>
                <a:ea typeface="Comic Sans"/>
                <a:cs typeface="Comic Sans"/>
                <a:sym typeface="Comic Sans"/>
              </a:rPr>
              <a:t>ngày</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càng</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cao</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nhờ</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sự</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tiện</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lợi</a:t>
            </a:r>
            <a:endParaRPr lang="en-US" sz="2800" spc="72" dirty="0">
              <a:solidFill>
                <a:srgbClr val="620000"/>
              </a:solidFill>
              <a:latin typeface="Comic Sans"/>
              <a:ea typeface="Comic Sans"/>
              <a:cs typeface="Comic Sans"/>
              <a:sym typeface="Comic Sans"/>
            </a:endParaRPr>
          </a:p>
          <a:p>
            <a:pPr marL="604532" lvl="1" indent="-302266" algn="l">
              <a:lnSpc>
                <a:spcPts val="4396"/>
              </a:lnSpc>
              <a:buFont typeface="Arial"/>
              <a:buChar char="•"/>
            </a:pPr>
            <a:r>
              <a:rPr lang="en-US" sz="2800" b="1" spc="72" dirty="0" err="1">
                <a:solidFill>
                  <a:srgbClr val="620000"/>
                </a:solidFill>
                <a:latin typeface="Comic Sans Bold"/>
                <a:ea typeface="Comic Sans Bold"/>
                <a:cs typeface="Comic Sans Bold"/>
                <a:sym typeface="Comic Sans Bold"/>
              </a:rPr>
              <a:t>Tính</a:t>
            </a:r>
            <a:r>
              <a:rPr lang="en-US" sz="2800" b="1" spc="72" dirty="0">
                <a:solidFill>
                  <a:srgbClr val="620000"/>
                </a:solidFill>
                <a:latin typeface="Comic Sans Bold"/>
                <a:ea typeface="Comic Sans Bold"/>
                <a:cs typeface="Comic Sans Bold"/>
                <a:sym typeface="Comic Sans Bold"/>
              </a:rPr>
              <a:t> </a:t>
            </a:r>
            <a:r>
              <a:rPr lang="en-US" sz="2800" b="1" spc="72" dirty="0" err="1">
                <a:solidFill>
                  <a:srgbClr val="620000"/>
                </a:solidFill>
                <a:latin typeface="Comic Sans Bold"/>
                <a:ea typeface="Comic Sans Bold"/>
                <a:cs typeface="Comic Sans Bold"/>
                <a:sym typeface="Comic Sans Bold"/>
              </a:rPr>
              <a:t>ứng</a:t>
            </a:r>
            <a:r>
              <a:rPr lang="en-US" sz="2800" b="1" spc="72" dirty="0">
                <a:solidFill>
                  <a:srgbClr val="620000"/>
                </a:solidFill>
                <a:latin typeface="Comic Sans Bold"/>
                <a:ea typeface="Comic Sans Bold"/>
                <a:cs typeface="Comic Sans Bold"/>
                <a:sym typeface="Comic Sans Bold"/>
              </a:rPr>
              <a:t> </a:t>
            </a:r>
            <a:r>
              <a:rPr lang="en-US" sz="2800" b="1" spc="72" dirty="0" err="1">
                <a:solidFill>
                  <a:srgbClr val="620000"/>
                </a:solidFill>
                <a:latin typeface="Comic Sans Bold"/>
                <a:ea typeface="Comic Sans Bold"/>
                <a:cs typeface="Comic Sans Bold"/>
                <a:sym typeface="Comic Sans Bold"/>
              </a:rPr>
              <a:t>dụng</a:t>
            </a:r>
            <a:r>
              <a:rPr lang="en-US" sz="2800" b="1" spc="72" dirty="0">
                <a:solidFill>
                  <a:srgbClr val="620000"/>
                </a:solidFill>
                <a:latin typeface="Comic Sans Bold"/>
                <a:ea typeface="Comic Sans Bold"/>
                <a:cs typeface="Comic Sans Bold"/>
                <a:sym typeface="Comic Sans Bold"/>
              </a:rPr>
              <a:t>:</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Xây</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dựng</a:t>
            </a:r>
            <a:r>
              <a:rPr lang="en-US" sz="2800" spc="72" dirty="0">
                <a:solidFill>
                  <a:srgbClr val="620000"/>
                </a:solidFill>
                <a:latin typeface="Comic Sans"/>
                <a:ea typeface="Comic Sans"/>
                <a:cs typeface="Comic Sans"/>
                <a:sym typeface="Comic Sans"/>
              </a:rPr>
              <a:t> website </a:t>
            </a:r>
            <a:r>
              <a:rPr lang="en-US" sz="2800" spc="72" dirty="0" err="1">
                <a:solidFill>
                  <a:srgbClr val="620000"/>
                </a:solidFill>
                <a:latin typeface="Comic Sans"/>
                <a:ea typeface="Comic Sans"/>
                <a:cs typeface="Comic Sans"/>
                <a:sym typeface="Comic Sans"/>
              </a:rPr>
              <a:t>bán</a:t>
            </a:r>
            <a:r>
              <a:rPr lang="en-US" sz="2800" spc="72" dirty="0">
                <a:solidFill>
                  <a:srgbClr val="620000"/>
                </a:solidFill>
                <a:latin typeface="Comic Sans"/>
                <a:ea typeface="Comic Sans"/>
                <a:cs typeface="Comic Sans"/>
                <a:sym typeface="Comic Sans"/>
              </a:rPr>
              <a:t> bánh </a:t>
            </a:r>
            <a:r>
              <a:rPr lang="en-US" sz="2800" spc="72" dirty="0" err="1">
                <a:solidFill>
                  <a:srgbClr val="620000"/>
                </a:solidFill>
                <a:latin typeface="Comic Sans"/>
                <a:ea typeface="Comic Sans"/>
                <a:cs typeface="Comic Sans"/>
                <a:sym typeface="Comic Sans"/>
              </a:rPr>
              <a:t>kem</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trực</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quan</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đáp</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ứng</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nhu</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cầu</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tìm</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kiếm</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và</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đặt</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hàng</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thực</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tế</a:t>
            </a:r>
            <a:endParaRPr lang="en-US" sz="2800" spc="72" dirty="0">
              <a:solidFill>
                <a:srgbClr val="620000"/>
              </a:solidFill>
              <a:latin typeface="Comic Sans"/>
              <a:ea typeface="Comic Sans"/>
              <a:cs typeface="Comic Sans"/>
              <a:sym typeface="Comic Sans"/>
            </a:endParaRPr>
          </a:p>
          <a:p>
            <a:pPr marL="604532" lvl="1" indent="-302266" algn="l">
              <a:lnSpc>
                <a:spcPts val="4396"/>
              </a:lnSpc>
              <a:buFont typeface="Arial"/>
              <a:buChar char="•"/>
            </a:pPr>
            <a:r>
              <a:rPr lang="en-US" sz="2800" b="1" spc="72" dirty="0">
                <a:solidFill>
                  <a:srgbClr val="620000"/>
                </a:solidFill>
                <a:latin typeface="Comic Sans Bold"/>
                <a:ea typeface="Comic Sans Bold"/>
                <a:cs typeface="Comic Sans Bold"/>
                <a:sym typeface="Comic Sans Bold"/>
              </a:rPr>
              <a:t>Học </a:t>
            </a:r>
            <a:r>
              <a:rPr lang="en-US" sz="2800" b="1" spc="72" dirty="0" err="1">
                <a:solidFill>
                  <a:srgbClr val="620000"/>
                </a:solidFill>
                <a:latin typeface="Comic Sans Bold"/>
                <a:ea typeface="Comic Sans Bold"/>
                <a:cs typeface="Comic Sans Bold"/>
                <a:sym typeface="Comic Sans Bold"/>
              </a:rPr>
              <a:t>tập</a:t>
            </a:r>
            <a:r>
              <a:rPr lang="en-US" sz="2800" b="1" spc="72" dirty="0">
                <a:solidFill>
                  <a:srgbClr val="620000"/>
                </a:solidFill>
                <a:latin typeface="Comic Sans Bold"/>
                <a:ea typeface="Comic Sans Bold"/>
                <a:cs typeface="Comic Sans Bold"/>
                <a:sym typeface="Comic Sans Bold"/>
              </a:rPr>
              <a:t>: </a:t>
            </a:r>
            <a:r>
              <a:rPr lang="en-US" sz="2800" spc="72" dirty="0" err="1">
                <a:solidFill>
                  <a:srgbClr val="620000"/>
                </a:solidFill>
                <a:latin typeface="Comic Sans"/>
                <a:ea typeface="Comic Sans"/>
                <a:cs typeface="Comic Sans"/>
                <a:sym typeface="Comic Sans"/>
              </a:rPr>
              <a:t>giúp</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tiếp</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cận</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các</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công</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nghệ</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hiện</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đại</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như</a:t>
            </a:r>
            <a:r>
              <a:rPr lang="en-US" sz="2800" spc="72" dirty="0">
                <a:solidFill>
                  <a:srgbClr val="620000"/>
                </a:solidFill>
                <a:latin typeface="Comic Sans"/>
                <a:ea typeface="Comic Sans"/>
                <a:cs typeface="Comic Sans"/>
                <a:sym typeface="Comic Sans"/>
              </a:rPr>
              <a:t> ReactJS, Tailwind CSS </a:t>
            </a:r>
            <a:r>
              <a:rPr lang="en-US" sz="2800" spc="72" dirty="0" err="1">
                <a:solidFill>
                  <a:srgbClr val="620000"/>
                </a:solidFill>
                <a:latin typeface="Comic Sans"/>
                <a:ea typeface="Comic Sans"/>
                <a:cs typeface="Comic Sans"/>
                <a:sym typeface="Comic Sans"/>
              </a:rPr>
              <a:t>và</a:t>
            </a:r>
            <a:r>
              <a:rPr lang="en-US" sz="2800" spc="72" dirty="0">
                <a:solidFill>
                  <a:srgbClr val="620000"/>
                </a:solidFill>
                <a:latin typeface="Comic Sans"/>
                <a:ea typeface="Comic Sans"/>
                <a:cs typeface="Comic Sans"/>
                <a:sym typeface="Comic Sans"/>
              </a:rPr>
              <a:t> Node.js – Express, </a:t>
            </a:r>
            <a:r>
              <a:rPr lang="en-US" sz="2800" spc="72" dirty="0" err="1">
                <a:solidFill>
                  <a:srgbClr val="620000"/>
                </a:solidFill>
                <a:latin typeface="Comic Sans"/>
                <a:ea typeface="Comic Sans"/>
                <a:cs typeface="Comic Sans"/>
                <a:sym typeface="Comic Sans"/>
              </a:rPr>
              <a:t>từ</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đó</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xây</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dựng</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một</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hệ</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thống</a:t>
            </a:r>
            <a:r>
              <a:rPr lang="en-US" sz="2800" spc="72" dirty="0">
                <a:solidFill>
                  <a:srgbClr val="620000"/>
                </a:solidFill>
                <a:latin typeface="Comic Sans"/>
                <a:ea typeface="Comic Sans"/>
                <a:cs typeface="Comic Sans"/>
                <a:sym typeface="Comic Sans"/>
              </a:rPr>
              <a:t> website </a:t>
            </a:r>
            <a:r>
              <a:rPr lang="en-US" sz="2800" spc="72" dirty="0" err="1">
                <a:solidFill>
                  <a:srgbClr val="620000"/>
                </a:solidFill>
                <a:latin typeface="Comic Sans"/>
                <a:ea typeface="Comic Sans"/>
                <a:cs typeface="Comic Sans"/>
                <a:sym typeface="Comic Sans"/>
              </a:rPr>
              <a:t>hoàn</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chỉnh</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có</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tính</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ứng</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dụng</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thực</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tế</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và</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hoàn</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thiện</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kỹ</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năng</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lập</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trình</a:t>
            </a:r>
            <a:r>
              <a:rPr lang="en-US" sz="2800" spc="72" dirty="0">
                <a:solidFill>
                  <a:srgbClr val="620000"/>
                </a:solidFill>
                <a:latin typeface="Comic Sans"/>
                <a:ea typeface="Comic Sans"/>
                <a:cs typeface="Comic Sans"/>
                <a:sym typeface="Comic Sans"/>
              </a:rPr>
              <a:t> </a:t>
            </a:r>
            <a:r>
              <a:rPr lang="en-US" sz="2800" spc="72" dirty="0" err="1">
                <a:solidFill>
                  <a:srgbClr val="620000"/>
                </a:solidFill>
                <a:latin typeface="Comic Sans"/>
                <a:ea typeface="Comic Sans"/>
                <a:cs typeface="Comic Sans"/>
                <a:sym typeface="Comic Sans"/>
              </a:rPr>
              <a:t>Fullstack</a:t>
            </a:r>
            <a:r>
              <a:rPr lang="en-US" sz="2800" spc="72" dirty="0">
                <a:solidFill>
                  <a:srgbClr val="620000"/>
                </a:solidFill>
                <a:latin typeface="Comic Sans"/>
                <a:ea typeface="Comic Sans"/>
                <a:cs typeface="Comic Sans"/>
                <a:sym typeface="Comic Sans"/>
              </a:rPr>
              <a:t> (MERN Stack)</a:t>
            </a:r>
          </a:p>
          <a:p>
            <a:pPr algn="l">
              <a:lnSpc>
                <a:spcPts val="4396"/>
              </a:lnSpc>
            </a:pPr>
            <a:endParaRPr lang="en-US" sz="2800" spc="72" dirty="0">
              <a:solidFill>
                <a:srgbClr val="620000"/>
              </a:solidFill>
              <a:latin typeface="Comic Sans"/>
              <a:ea typeface="Comic Sans"/>
              <a:cs typeface="Comic Sans"/>
              <a:sym typeface="Comic Sans"/>
            </a:endParaRPr>
          </a:p>
        </p:txBody>
      </p:sp>
      <p:sp>
        <p:nvSpPr>
          <p:cNvPr id="9" name="Freeform 9"/>
          <p:cNvSpPr/>
          <p:nvPr/>
        </p:nvSpPr>
        <p:spPr>
          <a:xfrm>
            <a:off x="95154" y="4897678"/>
            <a:ext cx="3720991" cy="3266481"/>
          </a:xfrm>
          <a:custGeom>
            <a:avLst/>
            <a:gdLst/>
            <a:ahLst/>
            <a:cxnLst/>
            <a:rect l="l" t="t" r="r" b="b"/>
            <a:pathLst>
              <a:path w="3720991" h="3266481">
                <a:moveTo>
                  <a:pt x="0" y="0"/>
                </a:moveTo>
                <a:lnTo>
                  <a:pt x="3720992" y="0"/>
                </a:lnTo>
                <a:lnTo>
                  <a:pt x="3720992" y="3266481"/>
                </a:lnTo>
                <a:lnTo>
                  <a:pt x="0" y="32664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1567701" y="1077977"/>
            <a:ext cx="6704953" cy="920114"/>
          </a:xfrm>
          <a:prstGeom prst="rect">
            <a:avLst/>
          </a:prstGeom>
        </p:spPr>
        <p:txBody>
          <a:bodyPr lIns="0" tIns="0" rIns="0" bIns="0" rtlCol="0" anchor="t">
            <a:spAutoFit/>
          </a:bodyPr>
          <a:lstStyle/>
          <a:p>
            <a:pPr algn="l">
              <a:lnSpc>
                <a:spcPts val="7560"/>
              </a:lnSpc>
            </a:pPr>
            <a:r>
              <a:rPr lang="en-US" sz="5400" b="1">
                <a:solidFill>
                  <a:srgbClr val="620000"/>
                </a:solidFill>
                <a:latin typeface="Comic Sans Bold"/>
                <a:ea typeface="Comic Sans Bold"/>
                <a:cs typeface="Comic Sans Bold"/>
                <a:sym typeface="Comic Sans Bold"/>
              </a:rPr>
              <a:t>Lý do chọn đề tài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878" y="9258300"/>
            <a:ext cx="19592065" cy="15039338"/>
          </a:xfrm>
          <a:custGeom>
            <a:avLst/>
            <a:gdLst/>
            <a:ahLst/>
            <a:cxnLst/>
            <a:rect l="l" t="t" r="r" b="b"/>
            <a:pathLst>
              <a:path w="19592065" h="15039338">
                <a:moveTo>
                  <a:pt x="0" y="0"/>
                </a:moveTo>
                <a:lnTo>
                  <a:pt x="19592065" y="0"/>
                </a:lnTo>
                <a:lnTo>
                  <a:pt x="19592065" y="15039338"/>
                </a:lnTo>
                <a:lnTo>
                  <a:pt x="0" y="15039338"/>
                </a:lnTo>
                <a:lnTo>
                  <a:pt x="0" y="0"/>
                </a:lnTo>
                <a:close/>
              </a:path>
            </a:pathLst>
          </a:custGeom>
          <a:blipFill>
            <a:blip r:embed="rId2">
              <a:alphaModFix amt="81000"/>
            </a:blip>
            <a:stretch>
              <a:fillRect l="-4087" r="-4087" b="-40805"/>
            </a:stretch>
          </a:blipFill>
        </p:spPr>
      </p:sp>
      <p:sp>
        <p:nvSpPr>
          <p:cNvPr id="3" name="Freeform 3"/>
          <p:cNvSpPr/>
          <p:nvPr/>
        </p:nvSpPr>
        <p:spPr>
          <a:xfrm>
            <a:off x="5204775" y="267897"/>
            <a:ext cx="7882599" cy="1805832"/>
          </a:xfrm>
          <a:custGeom>
            <a:avLst/>
            <a:gdLst/>
            <a:ahLst/>
            <a:cxnLst/>
            <a:rect l="l" t="t" r="r" b="b"/>
            <a:pathLst>
              <a:path w="7882599" h="1805832">
                <a:moveTo>
                  <a:pt x="0" y="0"/>
                </a:moveTo>
                <a:lnTo>
                  <a:pt x="7882599" y="0"/>
                </a:lnTo>
                <a:lnTo>
                  <a:pt x="7882599" y="1805832"/>
                </a:lnTo>
                <a:lnTo>
                  <a:pt x="0" y="18058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28700" y="2592010"/>
            <a:ext cx="5685709" cy="2845219"/>
            <a:chOff x="0" y="0"/>
            <a:chExt cx="1497471" cy="749358"/>
          </a:xfrm>
        </p:grpSpPr>
        <p:sp>
          <p:nvSpPr>
            <p:cNvPr id="5" name="Freeform 5"/>
            <p:cNvSpPr/>
            <p:nvPr/>
          </p:nvSpPr>
          <p:spPr>
            <a:xfrm>
              <a:off x="0" y="0"/>
              <a:ext cx="1497471" cy="736759"/>
            </a:xfrm>
            <a:custGeom>
              <a:avLst/>
              <a:gdLst/>
              <a:ahLst/>
              <a:cxnLst/>
              <a:rect l="l" t="t" r="r" b="b"/>
              <a:pathLst>
                <a:path w="1497471" h="736759">
                  <a:moveTo>
                    <a:pt x="1468876" y="0"/>
                  </a:moveTo>
                  <a:lnTo>
                    <a:pt x="28595" y="0"/>
                  </a:lnTo>
                  <a:cubicBezTo>
                    <a:pt x="21011" y="0"/>
                    <a:pt x="13738" y="3013"/>
                    <a:pt x="8375" y="8375"/>
                  </a:cubicBezTo>
                  <a:cubicBezTo>
                    <a:pt x="3013" y="13738"/>
                    <a:pt x="0" y="21011"/>
                    <a:pt x="0" y="28595"/>
                  </a:cubicBezTo>
                  <a:lnTo>
                    <a:pt x="0" y="532804"/>
                  </a:lnTo>
                  <a:cubicBezTo>
                    <a:pt x="0" y="548596"/>
                    <a:pt x="12802" y="561398"/>
                    <a:pt x="28595" y="561398"/>
                  </a:cubicBezTo>
                  <a:lnTo>
                    <a:pt x="128885" y="561398"/>
                  </a:lnTo>
                  <a:cubicBezTo>
                    <a:pt x="136469" y="561398"/>
                    <a:pt x="143742" y="564411"/>
                    <a:pt x="149105" y="569773"/>
                  </a:cubicBezTo>
                  <a:cubicBezTo>
                    <a:pt x="154467" y="575136"/>
                    <a:pt x="157480" y="582409"/>
                    <a:pt x="157480" y="589993"/>
                  </a:cubicBezTo>
                  <a:lnTo>
                    <a:pt x="157480" y="720764"/>
                  </a:lnTo>
                  <a:cubicBezTo>
                    <a:pt x="157480" y="726556"/>
                    <a:pt x="160611" y="731896"/>
                    <a:pt x="165667" y="734724"/>
                  </a:cubicBezTo>
                  <a:cubicBezTo>
                    <a:pt x="170722" y="737551"/>
                    <a:pt x="176911" y="737426"/>
                    <a:pt x="181847" y="734394"/>
                  </a:cubicBezTo>
                  <a:lnTo>
                    <a:pt x="439183" y="576362"/>
                  </a:lnTo>
                  <a:cubicBezTo>
                    <a:pt x="455116" y="566578"/>
                    <a:pt x="473448" y="561398"/>
                    <a:pt x="492145" y="561398"/>
                  </a:cubicBezTo>
                  <a:lnTo>
                    <a:pt x="1468876" y="561398"/>
                  </a:lnTo>
                  <a:cubicBezTo>
                    <a:pt x="1476460" y="561398"/>
                    <a:pt x="1483733" y="558385"/>
                    <a:pt x="1489095" y="553023"/>
                  </a:cubicBezTo>
                  <a:cubicBezTo>
                    <a:pt x="1494458" y="547660"/>
                    <a:pt x="1497471" y="540387"/>
                    <a:pt x="1497471" y="532804"/>
                  </a:cubicBezTo>
                  <a:lnTo>
                    <a:pt x="1497471" y="28595"/>
                  </a:lnTo>
                  <a:cubicBezTo>
                    <a:pt x="1497471" y="21011"/>
                    <a:pt x="1494458" y="13738"/>
                    <a:pt x="1489095" y="8375"/>
                  </a:cubicBezTo>
                  <a:cubicBezTo>
                    <a:pt x="1483733" y="3013"/>
                    <a:pt x="1476460" y="0"/>
                    <a:pt x="1468876" y="0"/>
                  </a:cubicBezTo>
                  <a:close/>
                </a:path>
              </a:pathLst>
            </a:custGeom>
            <a:solidFill>
              <a:srgbClr val="FFD4D4"/>
            </a:solidFill>
          </p:spPr>
        </p:sp>
        <p:sp>
          <p:nvSpPr>
            <p:cNvPr id="6" name="TextBox 6"/>
            <p:cNvSpPr txBox="1"/>
            <p:nvPr/>
          </p:nvSpPr>
          <p:spPr>
            <a:xfrm>
              <a:off x="0" y="-38100"/>
              <a:ext cx="1497471" cy="596958"/>
            </a:xfrm>
            <a:prstGeom prst="rect">
              <a:avLst/>
            </a:prstGeom>
          </p:spPr>
          <p:txBody>
            <a:bodyPr lIns="50800" tIns="50800" rIns="50800" bIns="50800" rtlCol="0" anchor="ctr"/>
            <a:lstStyle/>
            <a:p>
              <a:pPr algn="ctr">
                <a:lnSpc>
                  <a:spcPts val="2940"/>
                </a:lnSpc>
              </a:pPr>
              <a:endParaRPr/>
            </a:p>
          </p:txBody>
        </p:sp>
      </p:grpSp>
      <p:grpSp>
        <p:nvGrpSpPr>
          <p:cNvPr id="7" name="Group 7"/>
          <p:cNvGrpSpPr/>
          <p:nvPr/>
        </p:nvGrpSpPr>
        <p:grpSpPr>
          <a:xfrm>
            <a:off x="10760841" y="2592010"/>
            <a:ext cx="6384085" cy="2845219"/>
            <a:chOff x="0" y="0"/>
            <a:chExt cx="1681405" cy="749358"/>
          </a:xfrm>
        </p:grpSpPr>
        <p:sp>
          <p:nvSpPr>
            <p:cNvPr id="8" name="Freeform 8"/>
            <p:cNvSpPr/>
            <p:nvPr/>
          </p:nvSpPr>
          <p:spPr>
            <a:xfrm>
              <a:off x="0" y="0"/>
              <a:ext cx="1681405" cy="738138"/>
            </a:xfrm>
            <a:custGeom>
              <a:avLst/>
              <a:gdLst/>
              <a:ahLst/>
              <a:cxnLst/>
              <a:rect l="l" t="t" r="r" b="b"/>
              <a:pathLst>
                <a:path w="1681405" h="738138">
                  <a:moveTo>
                    <a:pt x="1655938" y="0"/>
                  </a:moveTo>
                  <a:lnTo>
                    <a:pt x="25467" y="0"/>
                  </a:lnTo>
                  <a:cubicBezTo>
                    <a:pt x="11402" y="0"/>
                    <a:pt x="0" y="11402"/>
                    <a:pt x="0" y="25467"/>
                  </a:cubicBezTo>
                  <a:lnTo>
                    <a:pt x="0" y="535932"/>
                  </a:lnTo>
                  <a:cubicBezTo>
                    <a:pt x="0" y="549996"/>
                    <a:pt x="11402" y="561398"/>
                    <a:pt x="25467" y="561398"/>
                  </a:cubicBezTo>
                  <a:lnTo>
                    <a:pt x="132013" y="561398"/>
                  </a:lnTo>
                  <a:cubicBezTo>
                    <a:pt x="146078" y="561398"/>
                    <a:pt x="157480" y="572800"/>
                    <a:pt x="157480" y="586865"/>
                  </a:cubicBezTo>
                  <a:lnTo>
                    <a:pt x="157480" y="723892"/>
                  </a:lnTo>
                  <a:cubicBezTo>
                    <a:pt x="157480" y="729050"/>
                    <a:pt x="160269" y="733806"/>
                    <a:pt x="164771" y="736324"/>
                  </a:cubicBezTo>
                  <a:cubicBezTo>
                    <a:pt x="169273" y="738843"/>
                    <a:pt x="174785" y="738731"/>
                    <a:pt x="179181" y="736031"/>
                  </a:cubicBezTo>
                  <a:lnTo>
                    <a:pt x="441849" y="574725"/>
                  </a:lnTo>
                  <a:cubicBezTo>
                    <a:pt x="456039" y="566011"/>
                    <a:pt x="472365" y="561398"/>
                    <a:pt x="489017" y="561398"/>
                  </a:cubicBezTo>
                  <a:lnTo>
                    <a:pt x="1655938" y="561398"/>
                  </a:lnTo>
                  <a:cubicBezTo>
                    <a:pt x="1670003" y="561398"/>
                    <a:pt x="1681405" y="549996"/>
                    <a:pt x="1681405" y="535932"/>
                  </a:cubicBezTo>
                  <a:lnTo>
                    <a:pt x="1681405" y="25467"/>
                  </a:lnTo>
                  <a:cubicBezTo>
                    <a:pt x="1681405" y="11402"/>
                    <a:pt x="1670003" y="0"/>
                    <a:pt x="1655938" y="0"/>
                  </a:cubicBezTo>
                  <a:close/>
                </a:path>
              </a:pathLst>
            </a:custGeom>
            <a:solidFill>
              <a:srgbClr val="FFD4D4"/>
            </a:solidFill>
          </p:spPr>
        </p:sp>
        <p:sp>
          <p:nvSpPr>
            <p:cNvPr id="9" name="TextBox 9"/>
            <p:cNvSpPr txBox="1"/>
            <p:nvPr/>
          </p:nvSpPr>
          <p:spPr>
            <a:xfrm>
              <a:off x="0" y="-38100"/>
              <a:ext cx="1681405" cy="596958"/>
            </a:xfrm>
            <a:prstGeom prst="rect">
              <a:avLst/>
            </a:prstGeom>
          </p:spPr>
          <p:txBody>
            <a:bodyPr lIns="50800" tIns="50800" rIns="50800" bIns="50800" rtlCol="0" anchor="ctr"/>
            <a:lstStyle/>
            <a:p>
              <a:pPr algn="ctr">
                <a:lnSpc>
                  <a:spcPts val="2940"/>
                </a:lnSpc>
              </a:pPr>
              <a:endParaRPr/>
            </a:p>
          </p:txBody>
        </p:sp>
      </p:grpSp>
      <p:grpSp>
        <p:nvGrpSpPr>
          <p:cNvPr id="10" name="Group 10"/>
          <p:cNvGrpSpPr/>
          <p:nvPr/>
        </p:nvGrpSpPr>
        <p:grpSpPr>
          <a:xfrm>
            <a:off x="10875215" y="5990024"/>
            <a:ext cx="6384085" cy="2845219"/>
            <a:chOff x="0" y="0"/>
            <a:chExt cx="1681405" cy="749358"/>
          </a:xfrm>
        </p:grpSpPr>
        <p:sp>
          <p:nvSpPr>
            <p:cNvPr id="11" name="Freeform 11"/>
            <p:cNvSpPr/>
            <p:nvPr/>
          </p:nvSpPr>
          <p:spPr>
            <a:xfrm>
              <a:off x="0" y="0"/>
              <a:ext cx="1681405" cy="738138"/>
            </a:xfrm>
            <a:custGeom>
              <a:avLst/>
              <a:gdLst/>
              <a:ahLst/>
              <a:cxnLst/>
              <a:rect l="l" t="t" r="r" b="b"/>
              <a:pathLst>
                <a:path w="1681405" h="738138">
                  <a:moveTo>
                    <a:pt x="1655938" y="0"/>
                  </a:moveTo>
                  <a:lnTo>
                    <a:pt x="25467" y="0"/>
                  </a:lnTo>
                  <a:cubicBezTo>
                    <a:pt x="11402" y="0"/>
                    <a:pt x="0" y="11402"/>
                    <a:pt x="0" y="25467"/>
                  </a:cubicBezTo>
                  <a:lnTo>
                    <a:pt x="0" y="535932"/>
                  </a:lnTo>
                  <a:cubicBezTo>
                    <a:pt x="0" y="549996"/>
                    <a:pt x="11402" y="561398"/>
                    <a:pt x="25467" y="561398"/>
                  </a:cubicBezTo>
                  <a:lnTo>
                    <a:pt x="132013" y="561398"/>
                  </a:lnTo>
                  <a:cubicBezTo>
                    <a:pt x="146078" y="561398"/>
                    <a:pt x="157480" y="572800"/>
                    <a:pt x="157480" y="586865"/>
                  </a:cubicBezTo>
                  <a:lnTo>
                    <a:pt x="157480" y="723892"/>
                  </a:lnTo>
                  <a:cubicBezTo>
                    <a:pt x="157480" y="729050"/>
                    <a:pt x="160269" y="733806"/>
                    <a:pt x="164771" y="736324"/>
                  </a:cubicBezTo>
                  <a:cubicBezTo>
                    <a:pt x="169273" y="738843"/>
                    <a:pt x="174785" y="738731"/>
                    <a:pt x="179181" y="736031"/>
                  </a:cubicBezTo>
                  <a:lnTo>
                    <a:pt x="441849" y="574725"/>
                  </a:lnTo>
                  <a:cubicBezTo>
                    <a:pt x="456039" y="566011"/>
                    <a:pt x="472365" y="561398"/>
                    <a:pt x="489017" y="561398"/>
                  </a:cubicBezTo>
                  <a:lnTo>
                    <a:pt x="1655938" y="561398"/>
                  </a:lnTo>
                  <a:cubicBezTo>
                    <a:pt x="1670003" y="561398"/>
                    <a:pt x="1681405" y="549996"/>
                    <a:pt x="1681405" y="535932"/>
                  </a:cubicBezTo>
                  <a:lnTo>
                    <a:pt x="1681405" y="25467"/>
                  </a:lnTo>
                  <a:cubicBezTo>
                    <a:pt x="1681405" y="11402"/>
                    <a:pt x="1670003" y="0"/>
                    <a:pt x="1655938" y="0"/>
                  </a:cubicBezTo>
                  <a:close/>
                </a:path>
              </a:pathLst>
            </a:custGeom>
            <a:solidFill>
              <a:srgbClr val="FFD4D4"/>
            </a:solidFill>
          </p:spPr>
        </p:sp>
        <p:sp>
          <p:nvSpPr>
            <p:cNvPr id="12" name="TextBox 12"/>
            <p:cNvSpPr txBox="1"/>
            <p:nvPr/>
          </p:nvSpPr>
          <p:spPr>
            <a:xfrm>
              <a:off x="0" y="-38100"/>
              <a:ext cx="1681405" cy="596958"/>
            </a:xfrm>
            <a:prstGeom prst="rect">
              <a:avLst/>
            </a:prstGeom>
          </p:spPr>
          <p:txBody>
            <a:bodyPr lIns="50800" tIns="50800" rIns="50800" bIns="50800" rtlCol="0" anchor="ctr"/>
            <a:lstStyle/>
            <a:p>
              <a:pPr algn="ctr">
                <a:lnSpc>
                  <a:spcPts val="2940"/>
                </a:lnSpc>
              </a:pPr>
              <a:endParaRPr/>
            </a:p>
          </p:txBody>
        </p:sp>
      </p:grpSp>
      <p:grpSp>
        <p:nvGrpSpPr>
          <p:cNvPr id="13" name="Group 13"/>
          <p:cNvGrpSpPr/>
          <p:nvPr/>
        </p:nvGrpSpPr>
        <p:grpSpPr>
          <a:xfrm>
            <a:off x="679512" y="6079022"/>
            <a:ext cx="6384085" cy="2845219"/>
            <a:chOff x="0" y="0"/>
            <a:chExt cx="1681405" cy="749358"/>
          </a:xfrm>
        </p:grpSpPr>
        <p:sp>
          <p:nvSpPr>
            <p:cNvPr id="14" name="Freeform 14"/>
            <p:cNvSpPr/>
            <p:nvPr/>
          </p:nvSpPr>
          <p:spPr>
            <a:xfrm>
              <a:off x="0" y="0"/>
              <a:ext cx="1681405" cy="738138"/>
            </a:xfrm>
            <a:custGeom>
              <a:avLst/>
              <a:gdLst/>
              <a:ahLst/>
              <a:cxnLst/>
              <a:rect l="l" t="t" r="r" b="b"/>
              <a:pathLst>
                <a:path w="1681405" h="738138">
                  <a:moveTo>
                    <a:pt x="1655938" y="0"/>
                  </a:moveTo>
                  <a:lnTo>
                    <a:pt x="25467" y="0"/>
                  </a:lnTo>
                  <a:cubicBezTo>
                    <a:pt x="11402" y="0"/>
                    <a:pt x="0" y="11402"/>
                    <a:pt x="0" y="25467"/>
                  </a:cubicBezTo>
                  <a:lnTo>
                    <a:pt x="0" y="535932"/>
                  </a:lnTo>
                  <a:cubicBezTo>
                    <a:pt x="0" y="549996"/>
                    <a:pt x="11402" y="561398"/>
                    <a:pt x="25467" y="561398"/>
                  </a:cubicBezTo>
                  <a:lnTo>
                    <a:pt x="132013" y="561398"/>
                  </a:lnTo>
                  <a:cubicBezTo>
                    <a:pt x="146078" y="561398"/>
                    <a:pt x="157480" y="572800"/>
                    <a:pt x="157480" y="586865"/>
                  </a:cubicBezTo>
                  <a:lnTo>
                    <a:pt x="157480" y="723892"/>
                  </a:lnTo>
                  <a:cubicBezTo>
                    <a:pt x="157480" y="729050"/>
                    <a:pt x="160269" y="733806"/>
                    <a:pt x="164771" y="736324"/>
                  </a:cubicBezTo>
                  <a:cubicBezTo>
                    <a:pt x="169273" y="738843"/>
                    <a:pt x="174785" y="738731"/>
                    <a:pt x="179181" y="736031"/>
                  </a:cubicBezTo>
                  <a:lnTo>
                    <a:pt x="441849" y="574725"/>
                  </a:lnTo>
                  <a:cubicBezTo>
                    <a:pt x="456039" y="566011"/>
                    <a:pt x="472365" y="561398"/>
                    <a:pt x="489017" y="561398"/>
                  </a:cubicBezTo>
                  <a:lnTo>
                    <a:pt x="1655938" y="561398"/>
                  </a:lnTo>
                  <a:cubicBezTo>
                    <a:pt x="1670003" y="561398"/>
                    <a:pt x="1681405" y="549996"/>
                    <a:pt x="1681405" y="535932"/>
                  </a:cubicBezTo>
                  <a:lnTo>
                    <a:pt x="1681405" y="25467"/>
                  </a:lnTo>
                  <a:cubicBezTo>
                    <a:pt x="1681405" y="11402"/>
                    <a:pt x="1670003" y="0"/>
                    <a:pt x="1655938" y="0"/>
                  </a:cubicBezTo>
                  <a:close/>
                </a:path>
              </a:pathLst>
            </a:custGeom>
            <a:solidFill>
              <a:srgbClr val="FFD4D4"/>
            </a:solidFill>
          </p:spPr>
        </p:sp>
        <p:sp>
          <p:nvSpPr>
            <p:cNvPr id="15" name="TextBox 15"/>
            <p:cNvSpPr txBox="1"/>
            <p:nvPr/>
          </p:nvSpPr>
          <p:spPr>
            <a:xfrm>
              <a:off x="0" y="-38100"/>
              <a:ext cx="1681405" cy="596958"/>
            </a:xfrm>
            <a:prstGeom prst="rect">
              <a:avLst/>
            </a:prstGeom>
          </p:spPr>
          <p:txBody>
            <a:bodyPr lIns="50800" tIns="50800" rIns="50800" bIns="50800" rtlCol="0" anchor="ctr"/>
            <a:lstStyle/>
            <a:p>
              <a:pPr algn="ctr">
                <a:lnSpc>
                  <a:spcPts val="2940"/>
                </a:lnSpc>
              </a:pPr>
              <a:endParaRPr/>
            </a:p>
          </p:txBody>
        </p:sp>
      </p:grpSp>
      <p:sp>
        <p:nvSpPr>
          <p:cNvPr id="16" name="Freeform 16"/>
          <p:cNvSpPr/>
          <p:nvPr/>
        </p:nvSpPr>
        <p:spPr>
          <a:xfrm>
            <a:off x="7504194" y="4143160"/>
            <a:ext cx="2816050" cy="2588137"/>
          </a:xfrm>
          <a:custGeom>
            <a:avLst/>
            <a:gdLst/>
            <a:ahLst/>
            <a:cxnLst/>
            <a:rect l="l" t="t" r="r" b="b"/>
            <a:pathLst>
              <a:path w="2816050" h="2588137">
                <a:moveTo>
                  <a:pt x="0" y="0"/>
                </a:moveTo>
                <a:lnTo>
                  <a:pt x="2816050" y="0"/>
                </a:lnTo>
                <a:lnTo>
                  <a:pt x="2816050" y="2588138"/>
                </a:lnTo>
                <a:lnTo>
                  <a:pt x="0" y="2588138"/>
                </a:lnTo>
                <a:lnTo>
                  <a:pt x="0" y="0"/>
                </a:lnTo>
                <a:close/>
              </a:path>
            </a:pathLst>
          </a:custGeom>
          <a:blipFill>
            <a:blip r:embed="rId5"/>
            <a:stretch>
              <a:fillRect t="-1954" b="-1954"/>
            </a:stretch>
          </a:blipFill>
        </p:spPr>
      </p:sp>
      <p:sp>
        <p:nvSpPr>
          <p:cNvPr id="17" name="TextBox 17"/>
          <p:cNvSpPr txBox="1"/>
          <p:nvPr/>
        </p:nvSpPr>
        <p:spPr>
          <a:xfrm>
            <a:off x="4335116" y="597950"/>
            <a:ext cx="9617767" cy="887094"/>
          </a:xfrm>
          <a:prstGeom prst="rect">
            <a:avLst/>
          </a:prstGeom>
        </p:spPr>
        <p:txBody>
          <a:bodyPr lIns="0" tIns="0" rIns="0" bIns="0" rtlCol="0" anchor="t">
            <a:spAutoFit/>
          </a:bodyPr>
          <a:lstStyle/>
          <a:p>
            <a:pPr algn="ctr">
              <a:lnSpc>
                <a:spcPts val="7280"/>
              </a:lnSpc>
            </a:pPr>
            <a:r>
              <a:rPr lang="en-US" sz="5200" b="1">
                <a:solidFill>
                  <a:srgbClr val="620000"/>
                </a:solidFill>
                <a:latin typeface="Comic Sans Bold"/>
                <a:ea typeface="Comic Sans Bold"/>
                <a:cs typeface="Comic Sans Bold"/>
                <a:sym typeface="Comic Sans Bold"/>
              </a:rPr>
              <a:t>Mục tiêu nghiên cứu</a:t>
            </a:r>
          </a:p>
        </p:txBody>
      </p:sp>
      <p:sp>
        <p:nvSpPr>
          <p:cNvPr id="18" name="TextBox 18"/>
          <p:cNvSpPr txBox="1"/>
          <p:nvPr/>
        </p:nvSpPr>
        <p:spPr>
          <a:xfrm>
            <a:off x="1296559" y="2879339"/>
            <a:ext cx="5738717" cy="1471929"/>
          </a:xfrm>
          <a:prstGeom prst="rect">
            <a:avLst/>
          </a:prstGeom>
        </p:spPr>
        <p:txBody>
          <a:bodyPr lIns="0" tIns="0" rIns="0" bIns="0" rtlCol="0" anchor="t">
            <a:spAutoFit/>
          </a:bodyPr>
          <a:lstStyle/>
          <a:p>
            <a:pPr algn="l">
              <a:lnSpc>
                <a:spcPts val="3920"/>
              </a:lnSpc>
            </a:pPr>
            <a:r>
              <a:rPr lang="en-US" sz="2800">
                <a:solidFill>
                  <a:srgbClr val="620000"/>
                </a:solidFill>
                <a:latin typeface="Comic Sans"/>
                <a:ea typeface="Comic Sans"/>
                <a:cs typeface="Comic Sans"/>
                <a:sym typeface="Comic Sans"/>
              </a:rPr>
              <a:t>Xây dựng website bán bánh kem trực tuyến với giao diện thân thiện, dễ sử dụng</a:t>
            </a:r>
          </a:p>
        </p:txBody>
      </p:sp>
      <p:sp>
        <p:nvSpPr>
          <p:cNvPr id="19" name="TextBox 19"/>
          <p:cNvSpPr txBox="1"/>
          <p:nvPr/>
        </p:nvSpPr>
        <p:spPr>
          <a:xfrm>
            <a:off x="11028700" y="3126989"/>
            <a:ext cx="6116225" cy="976629"/>
          </a:xfrm>
          <a:prstGeom prst="rect">
            <a:avLst/>
          </a:prstGeom>
        </p:spPr>
        <p:txBody>
          <a:bodyPr lIns="0" tIns="0" rIns="0" bIns="0" rtlCol="0" anchor="t">
            <a:spAutoFit/>
          </a:bodyPr>
          <a:lstStyle/>
          <a:p>
            <a:pPr algn="l">
              <a:lnSpc>
                <a:spcPts val="3920"/>
              </a:lnSpc>
            </a:pPr>
            <a:r>
              <a:rPr lang="en-US" sz="2800">
                <a:solidFill>
                  <a:srgbClr val="620000"/>
                </a:solidFill>
                <a:latin typeface="Comic Sans"/>
                <a:ea typeface="Comic Sans"/>
                <a:cs typeface="Comic Sans"/>
                <a:sym typeface="Comic Sans"/>
              </a:rPr>
              <a:t>Rèn luyện kỹ năng thiết kế giao diện bằng ReactJS và Tailwind CSS</a:t>
            </a:r>
          </a:p>
        </p:txBody>
      </p:sp>
      <p:sp>
        <p:nvSpPr>
          <p:cNvPr id="20" name="TextBox 20"/>
          <p:cNvSpPr txBox="1"/>
          <p:nvPr/>
        </p:nvSpPr>
        <p:spPr>
          <a:xfrm>
            <a:off x="11143075" y="6525003"/>
            <a:ext cx="6116225" cy="976629"/>
          </a:xfrm>
          <a:prstGeom prst="rect">
            <a:avLst/>
          </a:prstGeom>
        </p:spPr>
        <p:txBody>
          <a:bodyPr lIns="0" tIns="0" rIns="0" bIns="0" rtlCol="0" anchor="t">
            <a:spAutoFit/>
          </a:bodyPr>
          <a:lstStyle/>
          <a:p>
            <a:pPr algn="l">
              <a:lnSpc>
                <a:spcPts val="3920"/>
              </a:lnSpc>
            </a:pPr>
            <a:r>
              <a:rPr lang="en-US" sz="2800">
                <a:solidFill>
                  <a:srgbClr val="620000"/>
                </a:solidFill>
                <a:latin typeface="Comic Sans"/>
                <a:ea typeface="Comic Sans"/>
                <a:cs typeface="Comic Sans"/>
                <a:sym typeface="Comic Sans"/>
              </a:rPr>
              <a:t>Rèn luyện kỹ năng phân tích yêu cầu và triển khai hệ thống hoàn chỉnh</a:t>
            </a:r>
          </a:p>
        </p:txBody>
      </p:sp>
      <p:sp>
        <p:nvSpPr>
          <p:cNvPr id="21" name="TextBox 21"/>
          <p:cNvSpPr txBox="1"/>
          <p:nvPr/>
        </p:nvSpPr>
        <p:spPr>
          <a:xfrm>
            <a:off x="947371" y="6614001"/>
            <a:ext cx="6116225" cy="976629"/>
          </a:xfrm>
          <a:prstGeom prst="rect">
            <a:avLst/>
          </a:prstGeom>
        </p:spPr>
        <p:txBody>
          <a:bodyPr lIns="0" tIns="0" rIns="0" bIns="0" rtlCol="0" anchor="t">
            <a:spAutoFit/>
          </a:bodyPr>
          <a:lstStyle/>
          <a:p>
            <a:pPr algn="l">
              <a:lnSpc>
                <a:spcPts val="3920"/>
              </a:lnSpc>
            </a:pPr>
            <a:r>
              <a:rPr lang="en-US" sz="2800">
                <a:solidFill>
                  <a:srgbClr val="620000"/>
                </a:solidFill>
                <a:latin typeface="Comic Sans"/>
                <a:ea typeface="Comic Sans"/>
                <a:cs typeface="Comic Sans"/>
                <a:sym typeface="Comic Sans"/>
              </a:rPr>
              <a:t>Hiểu và thực hành quy trình kết nối frontend – backend thông qua API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6408" y="9485674"/>
            <a:ext cx="19592065" cy="15039338"/>
          </a:xfrm>
          <a:custGeom>
            <a:avLst/>
            <a:gdLst/>
            <a:ahLst/>
            <a:cxnLst/>
            <a:rect l="l" t="t" r="r" b="b"/>
            <a:pathLst>
              <a:path w="19592065" h="15039338">
                <a:moveTo>
                  <a:pt x="0" y="0"/>
                </a:moveTo>
                <a:lnTo>
                  <a:pt x="19592065" y="0"/>
                </a:lnTo>
                <a:lnTo>
                  <a:pt x="19592065" y="15039339"/>
                </a:lnTo>
                <a:lnTo>
                  <a:pt x="0" y="15039339"/>
                </a:lnTo>
                <a:lnTo>
                  <a:pt x="0" y="0"/>
                </a:lnTo>
                <a:close/>
              </a:path>
            </a:pathLst>
          </a:custGeom>
          <a:blipFill>
            <a:blip r:embed="rId2">
              <a:alphaModFix amt="80000"/>
            </a:blip>
            <a:stretch>
              <a:fillRect l="-4087" r="-4087" b="-40805"/>
            </a:stretch>
          </a:blipFill>
        </p:spPr>
      </p:sp>
      <p:sp>
        <p:nvSpPr>
          <p:cNvPr id="3" name="Freeform 3"/>
          <p:cNvSpPr/>
          <p:nvPr/>
        </p:nvSpPr>
        <p:spPr>
          <a:xfrm>
            <a:off x="5435363" y="468663"/>
            <a:ext cx="7574090" cy="1735155"/>
          </a:xfrm>
          <a:custGeom>
            <a:avLst/>
            <a:gdLst/>
            <a:ahLst/>
            <a:cxnLst/>
            <a:rect l="l" t="t" r="r" b="b"/>
            <a:pathLst>
              <a:path w="7574090" h="1735155">
                <a:moveTo>
                  <a:pt x="0" y="0"/>
                </a:moveTo>
                <a:lnTo>
                  <a:pt x="7574089" y="0"/>
                </a:lnTo>
                <a:lnTo>
                  <a:pt x="7574089" y="1735155"/>
                </a:lnTo>
                <a:lnTo>
                  <a:pt x="0" y="1735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737403" y="3321824"/>
            <a:ext cx="8082461" cy="2184784"/>
            <a:chOff x="0" y="0"/>
            <a:chExt cx="1074942" cy="290570"/>
          </a:xfrm>
        </p:grpSpPr>
        <p:sp>
          <p:nvSpPr>
            <p:cNvPr id="5" name="Freeform 5"/>
            <p:cNvSpPr/>
            <p:nvPr/>
          </p:nvSpPr>
          <p:spPr>
            <a:xfrm>
              <a:off x="0" y="0"/>
              <a:ext cx="1074942" cy="290570"/>
            </a:xfrm>
            <a:custGeom>
              <a:avLst/>
              <a:gdLst/>
              <a:ahLst/>
              <a:cxnLst/>
              <a:rect l="l" t="t" r="r" b="b"/>
              <a:pathLst>
                <a:path w="1074942" h="290570">
                  <a:moveTo>
                    <a:pt x="871742" y="0"/>
                  </a:moveTo>
                  <a:cubicBezTo>
                    <a:pt x="983967" y="0"/>
                    <a:pt x="1074942" y="65046"/>
                    <a:pt x="1074942" y="145285"/>
                  </a:cubicBezTo>
                  <a:cubicBezTo>
                    <a:pt x="1074942" y="225523"/>
                    <a:pt x="983967" y="290570"/>
                    <a:pt x="871742" y="290570"/>
                  </a:cubicBezTo>
                  <a:lnTo>
                    <a:pt x="203200" y="290570"/>
                  </a:lnTo>
                  <a:cubicBezTo>
                    <a:pt x="90976" y="290570"/>
                    <a:pt x="0" y="225523"/>
                    <a:pt x="0" y="145285"/>
                  </a:cubicBezTo>
                  <a:cubicBezTo>
                    <a:pt x="0" y="65046"/>
                    <a:pt x="90976" y="0"/>
                    <a:pt x="203200" y="0"/>
                  </a:cubicBezTo>
                  <a:close/>
                </a:path>
              </a:pathLst>
            </a:custGeom>
            <a:solidFill>
              <a:srgbClr val="FFD4D4"/>
            </a:solidFill>
          </p:spPr>
        </p:sp>
        <p:sp>
          <p:nvSpPr>
            <p:cNvPr id="6" name="TextBox 6"/>
            <p:cNvSpPr txBox="1"/>
            <p:nvPr/>
          </p:nvSpPr>
          <p:spPr>
            <a:xfrm>
              <a:off x="0" y="-38100"/>
              <a:ext cx="1074942" cy="328670"/>
            </a:xfrm>
            <a:prstGeom prst="rect">
              <a:avLst/>
            </a:prstGeom>
          </p:spPr>
          <p:txBody>
            <a:bodyPr lIns="50800" tIns="50800" rIns="50800" bIns="50800" rtlCol="0" anchor="ctr"/>
            <a:lstStyle/>
            <a:p>
              <a:pPr algn="ctr">
                <a:lnSpc>
                  <a:spcPts val="2940"/>
                </a:lnSpc>
              </a:pPr>
              <a:endParaRPr/>
            </a:p>
          </p:txBody>
        </p:sp>
      </p:grpSp>
      <p:grpSp>
        <p:nvGrpSpPr>
          <p:cNvPr id="7" name="Group 7"/>
          <p:cNvGrpSpPr/>
          <p:nvPr/>
        </p:nvGrpSpPr>
        <p:grpSpPr>
          <a:xfrm>
            <a:off x="4158110" y="2880093"/>
            <a:ext cx="883462" cy="883462"/>
            <a:chOff x="0" y="0"/>
            <a:chExt cx="1177950" cy="1177950"/>
          </a:xfrm>
        </p:grpSpPr>
        <p:grpSp>
          <p:nvGrpSpPr>
            <p:cNvPr id="8" name="Group 8"/>
            <p:cNvGrpSpPr/>
            <p:nvPr/>
          </p:nvGrpSpPr>
          <p:grpSpPr>
            <a:xfrm>
              <a:off x="0" y="0"/>
              <a:ext cx="1177950" cy="11779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1" name="TextBox 11"/>
            <p:cNvSpPr txBox="1"/>
            <p:nvPr/>
          </p:nvSpPr>
          <p:spPr>
            <a:xfrm>
              <a:off x="167232" y="212966"/>
              <a:ext cx="843486" cy="654051"/>
            </a:xfrm>
            <a:prstGeom prst="rect">
              <a:avLst/>
            </a:prstGeom>
          </p:spPr>
          <p:txBody>
            <a:bodyPr lIns="0" tIns="0" rIns="0" bIns="0" rtlCol="0" anchor="t">
              <a:spAutoFit/>
            </a:bodyPr>
            <a:lstStyle/>
            <a:p>
              <a:pPr algn="ctr">
                <a:lnSpc>
                  <a:spcPts val="4199"/>
                </a:lnSpc>
              </a:pPr>
              <a:r>
                <a:rPr lang="en-US" sz="2999">
                  <a:solidFill>
                    <a:srgbClr val="620000"/>
                  </a:solidFill>
                  <a:latin typeface="Chewy"/>
                  <a:ea typeface="Chewy"/>
                  <a:cs typeface="Chewy"/>
                  <a:sym typeface="Chewy"/>
                </a:rPr>
                <a:t>01</a:t>
              </a:r>
            </a:p>
          </p:txBody>
        </p:sp>
      </p:grpSp>
      <p:sp>
        <p:nvSpPr>
          <p:cNvPr id="12" name="TextBox 12"/>
          <p:cNvSpPr txBox="1"/>
          <p:nvPr/>
        </p:nvSpPr>
        <p:spPr>
          <a:xfrm>
            <a:off x="5709755" y="749916"/>
            <a:ext cx="7025305" cy="979169"/>
          </a:xfrm>
          <a:prstGeom prst="rect">
            <a:avLst/>
          </a:prstGeom>
        </p:spPr>
        <p:txBody>
          <a:bodyPr lIns="0" tIns="0" rIns="0" bIns="0" rtlCol="0" anchor="t">
            <a:spAutoFit/>
          </a:bodyPr>
          <a:lstStyle/>
          <a:p>
            <a:pPr algn="ctr">
              <a:lnSpc>
                <a:spcPts val="7980"/>
              </a:lnSpc>
            </a:pPr>
            <a:r>
              <a:rPr lang="en-US" sz="5700" b="1">
                <a:solidFill>
                  <a:srgbClr val="620000"/>
                </a:solidFill>
                <a:latin typeface="Comic Sans Bold"/>
                <a:ea typeface="Comic Sans Bold"/>
                <a:cs typeface="Comic Sans Bold"/>
                <a:sym typeface="Comic Sans Bold"/>
              </a:rPr>
              <a:t>Phạm vi nghiên cứu</a:t>
            </a:r>
          </a:p>
        </p:txBody>
      </p:sp>
      <p:sp>
        <p:nvSpPr>
          <p:cNvPr id="13" name="TextBox 13"/>
          <p:cNvSpPr txBox="1"/>
          <p:nvPr/>
        </p:nvSpPr>
        <p:spPr>
          <a:xfrm>
            <a:off x="1321840" y="3780790"/>
            <a:ext cx="7074021" cy="1362710"/>
          </a:xfrm>
          <a:prstGeom prst="rect">
            <a:avLst/>
          </a:prstGeom>
        </p:spPr>
        <p:txBody>
          <a:bodyPr lIns="0" tIns="0" rIns="0" bIns="0" rtlCol="0" anchor="t">
            <a:spAutoFit/>
          </a:bodyPr>
          <a:lstStyle/>
          <a:p>
            <a:pPr algn="just">
              <a:lnSpc>
                <a:spcPts val="3639"/>
              </a:lnSpc>
              <a:spcBef>
                <a:spcPct val="0"/>
              </a:spcBef>
            </a:pPr>
            <a:r>
              <a:rPr lang="en-US" sz="2599">
                <a:solidFill>
                  <a:srgbClr val="620000"/>
                </a:solidFill>
                <a:latin typeface="Comic Sans"/>
                <a:ea typeface="Comic Sans"/>
                <a:cs typeface="Comic Sans"/>
                <a:sym typeface="Comic Sans"/>
              </a:rPr>
              <a:t>Hệ thống: Website tập trung vào các chức năng mua sắm cơ bản như xem sản phẩm, xem chi tiết, thêm vào giỏ hàng và đặt hàng.</a:t>
            </a:r>
          </a:p>
        </p:txBody>
      </p:sp>
      <p:grpSp>
        <p:nvGrpSpPr>
          <p:cNvPr id="14" name="Group 14"/>
          <p:cNvGrpSpPr/>
          <p:nvPr/>
        </p:nvGrpSpPr>
        <p:grpSpPr>
          <a:xfrm>
            <a:off x="9337272" y="3321824"/>
            <a:ext cx="7922028" cy="2184784"/>
            <a:chOff x="0" y="0"/>
            <a:chExt cx="1053605" cy="290570"/>
          </a:xfrm>
        </p:grpSpPr>
        <p:sp>
          <p:nvSpPr>
            <p:cNvPr id="15" name="Freeform 15"/>
            <p:cNvSpPr/>
            <p:nvPr/>
          </p:nvSpPr>
          <p:spPr>
            <a:xfrm>
              <a:off x="0" y="0"/>
              <a:ext cx="1053605" cy="290570"/>
            </a:xfrm>
            <a:custGeom>
              <a:avLst/>
              <a:gdLst/>
              <a:ahLst/>
              <a:cxnLst/>
              <a:rect l="l" t="t" r="r" b="b"/>
              <a:pathLst>
                <a:path w="1053605" h="290570">
                  <a:moveTo>
                    <a:pt x="850405" y="0"/>
                  </a:moveTo>
                  <a:cubicBezTo>
                    <a:pt x="962630" y="0"/>
                    <a:pt x="1053605" y="65046"/>
                    <a:pt x="1053605" y="145285"/>
                  </a:cubicBezTo>
                  <a:cubicBezTo>
                    <a:pt x="1053605" y="225523"/>
                    <a:pt x="962630" y="290570"/>
                    <a:pt x="850405" y="290570"/>
                  </a:cubicBezTo>
                  <a:lnTo>
                    <a:pt x="203200" y="290570"/>
                  </a:lnTo>
                  <a:cubicBezTo>
                    <a:pt x="90976" y="290570"/>
                    <a:pt x="0" y="225523"/>
                    <a:pt x="0" y="145285"/>
                  </a:cubicBezTo>
                  <a:cubicBezTo>
                    <a:pt x="0" y="65046"/>
                    <a:pt x="90976" y="0"/>
                    <a:pt x="203200" y="0"/>
                  </a:cubicBezTo>
                  <a:close/>
                </a:path>
              </a:pathLst>
            </a:custGeom>
            <a:solidFill>
              <a:srgbClr val="FFD4D4"/>
            </a:solidFill>
          </p:spPr>
        </p:sp>
        <p:sp>
          <p:nvSpPr>
            <p:cNvPr id="16" name="TextBox 16"/>
            <p:cNvSpPr txBox="1"/>
            <p:nvPr/>
          </p:nvSpPr>
          <p:spPr>
            <a:xfrm>
              <a:off x="0" y="-38100"/>
              <a:ext cx="1053605" cy="328670"/>
            </a:xfrm>
            <a:prstGeom prst="rect">
              <a:avLst/>
            </a:prstGeom>
          </p:spPr>
          <p:txBody>
            <a:bodyPr lIns="50800" tIns="50800" rIns="50800" bIns="50800" rtlCol="0" anchor="ctr"/>
            <a:lstStyle/>
            <a:p>
              <a:pPr algn="ctr">
                <a:lnSpc>
                  <a:spcPts val="2940"/>
                </a:lnSpc>
              </a:pPr>
              <a:endParaRPr/>
            </a:p>
          </p:txBody>
        </p:sp>
      </p:grpSp>
      <p:grpSp>
        <p:nvGrpSpPr>
          <p:cNvPr id="17" name="Group 17"/>
          <p:cNvGrpSpPr/>
          <p:nvPr/>
        </p:nvGrpSpPr>
        <p:grpSpPr>
          <a:xfrm>
            <a:off x="12597545" y="2880093"/>
            <a:ext cx="883462" cy="883462"/>
            <a:chOff x="0" y="0"/>
            <a:chExt cx="1177950" cy="1177950"/>
          </a:xfrm>
        </p:grpSpPr>
        <p:grpSp>
          <p:nvGrpSpPr>
            <p:cNvPr id="18" name="Group 18"/>
            <p:cNvGrpSpPr/>
            <p:nvPr/>
          </p:nvGrpSpPr>
          <p:grpSpPr>
            <a:xfrm>
              <a:off x="0" y="0"/>
              <a:ext cx="1177950" cy="117795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1" name="TextBox 21"/>
            <p:cNvSpPr txBox="1"/>
            <p:nvPr/>
          </p:nvSpPr>
          <p:spPr>
            <a:xfrm>
              <a:off x="167232" y="212966"/>
              <a:ext cx="843486" cy="654051"/>
            </a:xfrm>
            <a:prstGeom prst="rect">
              <a:avLst/>
            </a:prstGeom>
          </p:spPr>
          <p:txBody>
            <a:bodyPr lIns="0" tIns="0" rIns="0" bIns="0" rtlCol="0" anchor="t">
              <a:spAutoFit/>
            </a:bodyPr>
            <a:lstStyle/>
            <a:p>
              <a:pPr algn="ctr">
                <a:lnSpc>
                  <a:spcPts val="4199"/>
                </a:lnSpc>
              </a:pPr>
              <a:r>
                <a:rPr lang="en-US" sz="2999">
                  <a:solidFill>
                    <a:srgbClr val="620000"/>
                  </a:solidFill>
                  <a:latin typeface="Chewy"/>
                  <a:ea typeface="Chewy"/>
                  <a:cs typeface="Chewy"/>
                  <a:sym typeface="Chewy"/>
                </a:rPr>
                <a:t>02</a:t>
              </a:r>
            </a:p>
          </p:txBody>
        </p:sp>
      </p:grpSp>
      <p:sp>
        <p:nvSpPr>
          <p:cNvPr id="22" name="TextBox 22"/>
          <p:cNvSpPr txBox="1"/>
          <p:nvPr/>
        </p:nvSpPr>
        <p:spPr>
          <a:xfrm>
            <a:off x="10253405" y="3780790"/>
            <a:ext cx="6455206" cy="1362710"/>
          </a:xfrm>
          <a:prstGeom prst="rect">
            <a:avLst/>
          </a:prstGeom>
        </p:spPr>
        <p:txBody>
          <a:bodyPr lIns="0" tIns="0" rIns="0" bIns="0" rtlCol="0" anchor="t">
            <a:spAutoFit/>
          </a:bodyPr>
          <a:lstStyle/>
          <a:p>
            <a:pPr algn="just">
              <a:lnSpc>
                <a:spcPts val="3639"/>
              </a:lnSpc>
              <a:spcBef>
                <a:spcPct val="0"/>
              </a:spcBef>
            </a:pPr>
            <a:r>
              <a:rPr lang="en-US" sz="2599">
                <a:solidFill>
                  <a:srgbClr val="620000"/>
                </a:solidFill>
                <a:latin typeface="Comic Sans"/>
                <a:ea typeface="Comic Sans"/>
                <a:cs typeface="Comic Sans"/>
                <a:sym typeface="Comic Sans"/>
              </a:rPr>
              <a:t>Đối tượng: Quy trình tương tác giữa người mua và hệ thống, cách xử lý dữ liệu phía Backend.</a:t>
            </a:r>
          </a:p>
        </p:txBody>
      </p:sp>
      <p:grpSp>
        <p:nvGrpSpPr>
          <p:cNvPr id="23" name="Group 23"/>
          <p:cNvGrpSpPr/>
          <p:nvPr/>
        </p:nvGrpSpPr>
        <p:grpSpPr>
          <a:xfrm>
            <a:off x="4354650" y="6624615"/>
            <a:ext cx="8380409" cy="2184784"/>
            <a:chOff x="0" y="0"/>
            <a:chExt cx="1114569" cy="290570"/>
          </a:xfrm>
        </p:grpSpPr>
        <p:sp>
          <p:nvSpPr>
            <p:cNvPr id="24" name="Freeform 24"/>
            <p:cNvSpPr/>
            <p:nvPr/>
          </p:nvSpPr>
          <p:spPr>
            <a:xfrm>
              <a:off x="0" y="0"/>
              <a:ext cx="1114569" cy="290570"/>
            </a:xfrm>
            <a:custGeom>
              <a:avLst/>
              <a:gdLst/>
              <a:ahLst/>
              <a:cxnLst/>
              <a:rect l="l" t="t" r="r" b="b"/>
              <a:pathLst>
                <a:path w="1114569" h="290570">
                  <a:moveTo>
                    <a:pt x="911369" y="0"/>
                  </a:moveTo>
                  <a:cubicBezTo>
                    <a:pt x="1023593" y="0"/>
                    <a:pt x="1114569" y="65046"/>
                    <a:pt x="1114569" y="145285"/>
                  </a:cubicBezTo>
                  <a:cubicBezTo>
                    <a:pt x="1114569" y="225523"/>
                    <a:pt x="1023593" y="290570"/>
                    <a:pt x="911369" y="290570"/>
                  </a:cubicBezTo>
                  <a:lnTo>
                    <a:pt x="203200" y="290570"/>
                  </a:lnTo>
                  <a:cubicBezTo>
                    <a:pt x="90976" y="290570"/>
                    <a:pt x="0" y="225523"/>
                    <a:pt x="0" y="145285"/>
                  </a:cubicBezTo>
                  <a:cubicBezTo>
                    <a:pt x="0" y="65046"/>
                    <a:pt x="90976" y="0"/>
                    <a:pt x="203200" y="0"/>
                  </a:cubicBezTo>
                  <a:close/>
                </a:path>
              </a:pathLst>
            </a:custGeom>
            <a:solidFill>
              <a:srgbClr val="FFD4D4"/>
            </a:solidFill>
          </p:spPr>
        </p:sp>
        <p:sp>
          <p:nvSpPr>
            <p:cNvPr id="25" name="TextBox 25"/>
            <p:cNvSpPr txBox="1"/>
            <p:nvPr/>
          </p:nvSpPr>
          <p:spPr>
            <a:xfrm>
              <a:off x="0" y="-38100"/>
              <a:ext cx="1114569" cy="328670"/>
            </a:xfrm>
            <a:prstGeom prst="rect">
              <a:avLst/>
            </a:prstGeom>
          </p:spPr>
          <p:txBody>
            <a:bodyPr lIns="50800" tIns="50800" rIns="50800" bIns="50800" rtlCol="0" anchor="ctr"/>
            <a:lstStyle/>
            <a:p>
              <a:pPr algn="ctr">
                <a:lnSpc>
                  <a:spcPts val="2940"/>
                </a:lnSpc>
              </a:pPr>
              <a:endParaRPr/>
            </a:p>
          </p:txBody>
        </p:sp>
      </p:grpSp>
      <p:grpSp>
        <p:nvGrpSpPr>
          <p:cNvPr id="26" name="Group 26"/>
          <p:cNvGrpSpPr/>
          <p:nvPr/>
        </p:nvGrpSpPr>
        <p:grpSpPr>
          <a:xfrm>
            <a:off x="7935791" y="6182884"/>
            <a:ext cx="883462" cy="883462"/>
            <a:chOff x="0" y="0"/>
            <a:chExt cx="1177950" cy="1177950"/>
          </a:xfrm>
        </p:grpSpPr>
        <p:grpSp>
          <p:nvGrpSpPr>
            <p:cNvPr id="27" name="Group 27"/>
            <p:cNvGrpSpPr/>
            <p:nvPr/>
          </p:nvGrpSpPr>
          <p:grpSpPr>
            <a:xfrm>
              <a:off x="0" y="0"/>
              <a:ext cx="1177950" cy="1177950"/>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30" name="TextBox 30"/>
            <p:cNvSpPr txBox="1"/>
            <p:nvPr/>
          </p:nvSpPr>
          <p:spPr>
            <a:xfrm>
              <a:off x="167232" y="212966"/>
              <a:ext cx="843486" cy="654051"/>
            </a:xfrm>
            <a:prstGeom prst="rect">
              <a:avLst/>
            </a:prstGeom>
          </p:spPr>
          <p:txBody>
            <a:bodyPr lIns="0" tIns="0" rIns="0" bIns="0" rtlCol="0" anchor="t">
              <a:spAutoFit/>
            </a:bodyPr>
            <a:lstStyle/>
            <a:p>
              <a:pPr algn="ctr">
                <a:lnSpc>
                  <a:spcPts val="4199"/>
                </a:lnSpc>
              </a:pPr>
              <a:r>
                <a:rPr lang="en-US" sz="2999">
                  <a:solidFill>
                    <a:srgbClr val="620000"/>
                  </a:solidFill>
                  <a:latin typeface="Chewy"/>
                  <a:ea typeface="Chewy"/>
                  <a:cs typeface="Chewy"/>
                  <a:sym typeface="Chewy"/>
                </a:rPr>
                <a:t>03</a:t>
              </a:r>
            </a:p>
          </p:txBody>
        </p:sp>
      </p:grpSp>
      <p:sp>
        <p:nvSpPr>
          <p:cNvPr id="31" name="TextBox 31"/>
          <p:cNvSpPr txBox="1"/>
          <p:nvPr/>
        </p:nvSpPr>
        <p:spPr>
          <a:xfrm>
            <a:off x="5098155" y="7085396"/>
            <a:ext cx="7076752" cy="1362710"/>
          </a:xfrm>
          <a:prstGeom prst="rect">
            <a:avLst/>
          </a:prstGeom>
        </p:spPr>
        <p:txBody>
          <a:bodyPr lIns="0" tIns="0" rIns="0" bIns="0" rtlCol="0" anchor="t">
            <a:spAutoFit/>
          </a:bodyPr>
          <a:lstStyle/>
          <a:p>
            <a:pPr algn="just">
              <a:lnSpc>
                <a:spcPts val="3639"/>
              </a:lnSpc>
              <a:spcBef>
                <a:spcPct val="0"/>
              </a:spcBef>
            </a:pPr>
            <a:r>
              <a:rPr lang="en-US" sz="2599">
                <a:solidFill>
                  <a:srgbClr val="620000"/>
                </a:solidFill>
                <a:latin typeface="Comic Sans"/>
                <a:ea typeface="Comic Sans"/>
                <a:cs typeface="Comic Sans"/>
                <a:sym typeface="Comic Sans"/>
              </a:rPr>
              <a:t>Giới hạn: Không đi sâu vào các nghiệp vụ phức tạp như quản lý vận chuyển/logistic, tập trung vào sự ổn định của quy trình đặt hàng.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3105" y="9493012"/>
            <a:ext cx="19592065" cy="15039338"/>
          </a:xfrm>
          <a:custGeom>
            <a:avLst/>
            <a:gdLst/>
            <a:ahLst/>
            <a:cxnLst/>
            <a:rect l="l" t="t" r="r" b="b"/>
            <a:pathLst>
              <a:path w="19592065" h="15039338">
                <a:moveTo>
                  <a:pt x="0" y="0"/>
                </a:moveTo>
                <a:lnTo>
                  <a:pt x="19592065" y="0"/>
                </a:lnTo>
                <a:lnTo>
                  <a:pt x="19592065" y="15039338"/>
                </a:lnTo>
                <a:lnTo>
                  <a:pt x="0" y="15039338"/>
                </a:lnTo>
                <a:lnTo>
                  <a:pt x="0" y="0"/>
                </a:lnTo>
                <a:close/>
              </a:path>
            </a:pathLst>
          </a:custGeom>
          <a:blipFill>
            <a:blip r:embed="rId2"/>
            <a:stretch>
              <a:fillRect l="-4087" r="-4087" b="-40805"/>
            </a:stretch>
          </a:blipFill>
        </p:spPr>
      </p:sp>
      <p:sp>
        <p:nvSpPr>
          <p:cNvPr id="3" name="Freeform 3"/>
          <p:cNvSpPr/>
          <p:nvPr/>
        </p:nvSpPr>
        <p:spPr>
          <a:xfrm>
            <a:off x="5197276" y="325982"/>
            <a:ext cx="7893448" cy="1808317"/>
          </a:xfrm>
          <a:custGeom>
            <a:avLst/>
            <a:gdLst/>
            <a:ahLst/>
            <a:cxnLst/>
            <a:rect l="l" t="t" r="r" b="b"/>
            <a:pathLst>
              <a:path w="7893448" h="1808317">
                <a:moveTo>
                  <a:pt x="0" y="0"/>
                </a:moveTo>
                <a:lnTo>
                  <a:pt x="7893448" y="0"/>
                </a:lnTo>
                <a:lnTo>
                  <a:pt x="7893448" y="1808317"/>
                </a:lnTo>
                <a:lnTo>
                  <a:pt x="0" y="18083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130647" y="3262600"/>
            <a:ext cx="1122171" cy="1038519"/>
          </a:xfrm>
          <a:custGeom>
            <a:avLst/>
            <a:gdLst/>
            <a:ahLst/>
            <a:cxnLst/>
            <a:rect l="l" t="t" r="r" b="b"/>
            <a:pathLst>
              <a:path w="1122171" h="1038519">
                <a:moveTo>
                  <a:pt x="0" y="0"/>
                </a:moveTo>
                <a:lnTo>
                  <a:pt x="1122171" y="0"/>
                </a:lnTo>
                <a:lnTo>
                  <a:pt x="1122171" y="1038518"/>
                </a:lnTo>
                <a:lnTo>
                  <a:pt x="0" y="10385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0571075" y="3262600"/>
            <a:ext cx="1723179" cy="1061479"/>
          </a:xfrm>
          <a:custGeom>
            <a:avLst/>
            <a:gdLst/>
            <a:ahLst/>
            <a:cxnLst/>
            <a:rect l="l" t="t" r="r" b="b"/>
            <a:pathLst>
              <a:path w="1723179" h="1061479">
                <a:moveTo>
                  <a:pt x="0" y="0"/>
                </a:moveTo>
                <a:lnTo>
                  <a:pt x="1723179" y="0"/>
                </a:lnTo>
                <a:lnTo>
                  <a:pt x="1723179" y="1061478"/>
                </a:lnTo>
                <a:lnTo>
                  <a:pt x="0" y="1061478"/>
                </a:lnTo>
                <a:lnTo>
                  <a:pt x="0" y="0"/>
                </a:lnTo>
                <a:close/>
              </a:path>
            </a:pathLst>
          </a:custGeom>
          <a:blipFill>
            <a:blip r:embed="rId7"/>
            <a:stretch>
              <a:fillRect/>
            </a:stretch>
          </a:blipFill>
        </p:spPr>
      </p:sp>
      <p:sp>
        <p:nvSpPr>
          <p:cNvPr id="6" name="Freeform 6"/>
          <p:cNvSpPr/>
          <p:nvPr/>
        </p:nvSpPr>
        <p:spPr>
          <a:xfrm>
            <a:off x="5259332" y="6104525"/>
            <a:ext cx="1279236" cy="781933"/>
          </a:xfrm>
          <a:custGeom>
            <a:avLst/>
            <a:gdLst/>
            <a:ahLst/>
            <a:cxnLst/>
            <a:rect l="l" t="t" r="r" b="b"/>
            <a:pathLst>
              <a:path w="1279236" h="781933">
                <a:moveTo>
                  <a:pt x="0" y="0"/>
                </a:moveTo>
                <a:lnTo>
                  <a:pt x="1279236" y="0"/>
                </a:lnTo>
                <a:lnTo>
                  <a:pt x="1279236" y="781933"/>
                </a:lnTo>
                <a:lnTo>
                  <a:pt x="0" y="781933"/>
                </a:lnTo>
                <a:lnTo>
                  <a:pt x="0" y="0"/>
                </a:lnTo>
                <a:close/>
              </a:path>
            </a:pathLst>
          </a:custGeom>
          <a:blipFill>
            <a:blip r:embed="rId8"/>
            <a:stretch>
              <a:fillRect/>
            </a:stretch>
          </a:blipFill>
        </p:spPr>
      </p:sp>
      <p:sp>
        <p:nvSpPr>
          <p:cNvPr id="7" name="Freeform 7"/>
          <p:cNvSpPr/>
          <p:nvPr/>
        </p:nvSpPr>
        <p:spPr>
          <a:xfrm>
            <a:off x="10922178" y="5838995"/>
            <a:ext cx="615913" cy="1312993"/>
          </a:xfrm>
          <a:custGeom>
            <a:avLst/>
            <a:gdLst/>
            <a:ahLst/>
            <a:cxnLst/>
            <a:rect l="l" t="t" r="r" b="b"/>
            <a:pathLst>
              <a:path w="615913" h="1312993">
                <a:moveTo>
                  <a:pt x="0" y="0"/>
                </a:moveTo>
                <a:lnTo>
                  <a:pt x="615913" y="0"/>
                </a:lnTo>
                <a:lnTo>
                  <a:pt x="615913" y="1312993"/>
                </a:lnTo>
                <a:lnTo>
                  <a:pt x="0" y="13129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rot="-2700000">
            <a:off x="7034623" y="3316998"/>
            <a:ext cx="3177009" cy="3177009"/>
          </a:xfrm>
          <a:custGeom>
            <a:avLst/>
            <a:gdLst/>
            <a:ahLst/>
            <a:cxnLst/>
            <a:rect l="l" t="t" r="r" b="b"/>
            <a:pathLst>
              <a:path w="3177009" h="3177009">
                <a:moveTo>
                  <a:pt x="0" y="0"/>
                </a:moveTo>
                <a:lnTo>
                  <a:pt x="3177010" y="0"/>
                </a:lnTo>
                <a:lnTo>
                  <a:pt x="3177010" y="3177010"/>
                </a:lnTo>
                <a:lnTo>
                  <a:pt x="0" y="317701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a:off x="15930962" y="-263727"/>
            <a:ext cx="2398026" cy="2398026"/>
          </a:xfrm>
          <a:custGeom>
            <a:avLst/>
            <a:gdLst/>
            <a:ahLst/>
            <a:cxnLst/>
            <a:rect l="l" t="t" r="r" b="b"/>
            <a:pathLst>
              <a:path w="2398026" h="2398026">
                <a:moveTo>
                  <a:pt x="0" y="0"/>
                </a:moveTo>
                <a:lnTo>
                  <a:pt x="2398025" y="0"/>
                </a:lnTo>
                <a:lnTo>
                  <a:pt x="2398025" y="2398026"/>
                </a:lnTo>
                <a:lnTo>
                  <a:pt x="0" y="2398026"/>
                </a:lnTo>
                <a:lnTo>
                  <a:pt x="0" y="0"/>
                </a:lnTo>
                <a:close/>
              </a:path>
            </a:pathLst>
          </a:custGeom>
          <a:blipFill>
            <a:blip r:embed="rId13"/>
            <a:stretch>
              <a:fillRect/>
            </a:stretch>
          </a:blipFill>
        </p:spPr>
      </p:sp>
      <p:sp>
        <p:nvSpPr>
          <p:cNvPr id="10" name="TextBox 10"/>
          <p:cNvSpPr txBox="1"/>
          <p:nvPr/>
        </p:nvSpPr>
        <p:spPr>
          <a:xfrm>
            <a:off x="5605624" y="701186"/>
            <a:ext cx="7076752" cy="953134"/>
          </a:xfrm>
          <a:prstGeom prst="rect">
            <a:avLst/>
          </a:prstGeom>
        </p:spPr>
        <p:txBody>
          <a:bodyPr lIns="0" tIns="0" rIns="0" bIns="0" rtlCol="0" anchor="t">
            <a:spAutoFit/>
          </a:bodyPr>
          <a:lstStyle/>
          <a:p>
            <a:pPr algn="ctr">
              <a:lnSpc>
                <a:spcPts val="7840"/>
              </a:lnSpc>
            </a:pPr>
            <a:r>
              <a:rPr lang="en-US" sz="5600" b="1">
                <a:solidFill>
                  <a:srgbClr val="620000"/>
                </a:solidFill>
                <a:latin typeface="Comic Sans Bold"/>
                <a:ea typeface="Comic Sans Bold"/>
                <a:cs typeface="Comic Sans Bold"/>
                <a:sym typeface="Comic Sans Bold"/>
              </a:rPr>
              <a:t>Công nghệ sử dụng</a:t>
            </a:r>
          </a:p>
        </p:txBody>
      </p:sp>
      <p:sp>
        <p:nvSpPr>
          <p:cNvPr id="11" name="TextBox 11"/>
          <p:cNvSpPr txBox="1"/>
          <p:nvPr/>
        </p:nvSpPr>
        <p:spPr>
          <a:xfrm>
            <a:off x="2885837" y="3357996"/>
            <a:ext cx="1893451" cy="762002"/>
          </a:xfrm>
          <a:prstGeom prst="rect">
            <a:avLst/>
          </a:prstGeom>
        </p:spPr>
        <p:txBody>
          <a:bodyPr lIns="0" tIns="0" rIns="0" bIns="0" rtlCol="0" anchor="t">
            <a:spAutoFit/>
          </a:bodyPr>
          <a:lstStyle/>
          <a:p>
            <a:pPr algn="ctr">
              <a:lnSpc>
                <a:spcPts val="6299"/>
              </a:lnSpc>
              <a:spcBef>
                <a:spcPct val="0"/>
              </a:spcBef>
            </a:pPr>
            <a:r>
              <a:rPr lang="en-US" sz="4499">
                <a:solidFill>
                  <a:srgbClr val="620000"/>
                </a:solidFill>
                <a:latin typeface="Kurale"/>
                <a:ea typeface="Kurale"/>
                <a:cs typeface="Kurale"/>
                <a:sym typeface="Kurale"/>
              </a:rPr>
              <a:t>ReactJS</a:t>
            </a:r>
          </a:p>
        </p:txBody>
      </p:sp>
      <p:sp>
        <p:nvSpPr>
          <p:cNvPr id="12" name="TextBox 12"/>
          <p:cNvSpPr txBox="1"/>
          <p:nvPr/>
        </p:nvSpPr>
        <p:spPr>
          <a:xfrm>
            <a:off x="1808030" y="6071628"/>
            <a:ext cx="3197543" cy="762002"/>
          </a:xfrm>
          <a:prstGeom prst="rect">
            <a:avLst/>
          </a:prstGeom>
        </p:spPr>
        <p:txBody>
          <a:bodyPr lIns="0" tIns="0" rIns="0" bIns="0" rtlCol="0" anchor="t">
            <a:spAutoFit/>
          </a:bodyPr>
          <a:lstStyle/>
          <a:p>
            <a:pPr algn="ctr">
              <a:lnSpc>
                <a:spcPts val="6299"/>
              </a:lnSpc>
              <a:spcBef>
                <a:spcPct val="0"/>
              </a:spcBef>
            </a:pPr>
            <a:r>
              <a:rPr lang="en-US" sz="4499">
                <a:solidFill>
                  <a:srgbClr val="620000"/>
                </a:solidFill>
                <a:latin typeface="Kurale"/>
                <a:ea typeface="Kurale"/>
                <a:cs typeface="Kurale"/>
                <a:sym typeface="Kurale"/>
              </a:rPr>
              <a:t>Tailwind CSS</a:t>
            </a:r>
          </a:p>
        </p:txBody>
      </p:sp>
      <p:sp>
        <p:nvSpPr>
          <p:cNvPr id="13" name="TextBox 13"/>
          <p:cNvSpPr txBox="1"/>
          <p:nvPr/>
        </p:nvSpPr>
        <p:spPr>
          <a:xfrm>
            <a:off x="12967735" y="3176875"/>
            <a:ext cx="1825942" cy="762002"/>
          </a:xfrm>
          <a:prstGeom prst="rect">
            <a:avLst/>
          </a:prstGeom>
        </p:spPr>
        <p:txBody>
          <a:bodyPr lIns="0" tIns="0" rIns="0" bIns="0" rtlCol="0" anchor="t">
            <a:spAutoFit/>
          </a:bodyPr>
          <a:lstStyle/>
          <a:p>
            <a:pPr algn="ctr">
              <a:lnSpc>
                <a:spcPts val="6299"/>
              </a:lnSpc>
              <a:spcBef>
                <a:spcPct val="0"/>
              </a:spcBef>
            </a:pPr>
            <a:r>
              <a:rPr lang="en-US" sz="4499">
                <a:solidFill>
                  <a:srgbClr val="620000"/>
                </a:solidFill>
                <a:latin typeface="Kurale"/>
                <a:ea typeface="Kurale"/>
                <a:cs typeface="Kurale"/>
                <a:sym typeface="Kurale"/>
              </a:rPr>
              <a:t>NodeJS</a:t>
            </a:r>
          </a:p>
        </p:txBody>
      </p:sp>
      <p:sp>
        <p:nvSpPr>
          <p:cNvPr id="14" name="TextBox 14"/>
          <p:cNvSpPr txBox="1"/>
          <p:nvPr/>
        </p:nvSpPr>
        <p:spPr>
          <a:xfrm>
            <a:off x="12008342" y="6071628"/>
            <a:ext cx="2434233" cy="762002"/>
          </a:xfrm>
          <a:prstGeom prst="rect">
            <a:avLst/>
          </a:prstGeom>
        </p:spPr>
        <p:txBody>
          <a:bodyPr lIns="0" tIns="0" rIns="0" bIns="0" rtlCol="0" anchor="t">
            <a:spAutoFit/>
          </a:bodyPr>
          <a:lstStyle/>
          <a:p>
            <a:pPr algn="ctr">
              <a:lnSpc>
                <a:spcPts val="6299"/>
              </a:lnSpc>
              <a:spcBef>
                <a:spcPct val="0"/>
              </a:spcBef>
            </a:pPr>
            <a:r>
              <a:rPr lang="en-US" sz="4499">
                <a:solidFill>
                  <a:srgbClr val="620000"/>
                </a:solidFill>
                <a:latin typeface="Kurale"/>
                <a:ea typeface="Kurale"/>
                <a:cs typeface="Kurale"/>
                <a:sym typeface="Kurale"/>
              </a:rPr>
              <a:t>MongoDB</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7887" y="9445724"/>
            <a:ext cx="19592065" cy="15039338"/>
          </a:xfrm>
          <a:custGeom>
            <a:avLst/>
            <a:gdLst/>
            <a:ahLst/>
            <a:cxnLst/>
            <a:rect l="l" t="t" r="r" b="b"/>
            <a:pathLst>
              <a:path w="19592065" h="15039338">
                <a:moveTo>
                  <a:pt x="0" y="0"/>
                </a:moveTo>
                <a:lnTo>
                  <a:pt x="19592065" y="0"/>
                </a:lnTo>
                <a:lnTo>
                  <a:pt x="19592065" y="15039338"/>
                </a:lnTo>
                <a:lnTo>
                  <a:pt x="0" y="15039338"/>
                </a:lnTo>
                <a:lnTo>
                  <a:pt x="0" y="0"/>
                </a:lnTo>
                <a:close/>
              </a:path>
            </a:pathLst>
          </a:custGeom>
          <a:blipFill>
            <a:blip r:embed="rId2"/>
            <a:stretch>
              <a:fillRect l="-4087" r="-4087" b="-40805"/>
            </a:stretch>
          </a:blipFill>
        </p:spPr>
      </p:sp>
      <p:sp>
        <p:nvSpPr>
          <p:cNvPr id="3" name="Freeform 3"/>
          <p:cNvSpPr/>
          <p:nvPr/>
        </p:nvSpPr>
        <p:spPr>
          <a:xfrm>
            <a:off x="4798561" y="124541"/>
            <a:ext cx="7893448" cy="1808317"/>
          </a:xfrm>
          <a:custGeom>
            <a:avLst/>
            <a:gdLst/>
            <a:ahLst/>
            <a:cxnLst/>
            <a:rect l="l" t="t" r="r" b="b"/>
            <a:pathLst>
              <a:path w="7893448" h="1808317">
                <a:moveTo>
                  <a:pt x="0" y="0"/>
                </a:moveTo>
                <a:lnTo>
                  <a:pt x="7893448" y="0"/>
                </a:lnTo>
                <a:lnTo>
                  <a:pt x="7893448" y="1808318"/>
                </a:lnTo>
                <a:lnTo>
                  <a:pt x="0" y="18083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06544" y="-379328"/>
            <a:ext cx="7315200" cy="2040721"/>
          </a:xfrm>
          <a:custGeom>
            <a:avLst/>
            <a:gdLst/>
            <a:ahLst/>
            <a:cxnLst/>
            <a:rect l="l" t="t" r="r" b="b"/>
            <a:pathLst>
              <a:path w="7315200" h="2040721">
                <a:moveTo>
                  <a:pt x="0" y="0"/>
                </a:moveTo>
                <a:lnTo>
                  <a:pt x="7315200" y="0"/>
                </a:lnTo>
                <a:lnTo>
                  <a:pt x="7315200" y="2040721"/>
                </a:lnTo>
                <a:lnTo>
                  <a:pt x="0" y="20407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692009" y="-895819"/>
            <a:ext cx="7315200" cy="2040721"/>
          </a:xfrm>
          <a:custGeom>
            <a:avLst/>
            <a:gdLst/>
            <a:ahLst/>
            <a:cxnLst/>
            <a:rect l="l" t="t" r="r" b="b"/>
            <a:pathLst>
              <a:path w="7315200" h="2040721">
                <a:moveTo>
                  <a:pt x="0" y="0"/>
                </a:moveTo>
                <a:lnTo>
                  <a:pt x="7315200" y="0"/>
                </a:lnTo>
                <a:lnTo>
                  <a:pt x="7315200" y="2040721"/>
                </a:lnTo>
                <a:lnTo>
                  <a:pt x="0" y="20407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6950818" y="4572231"/>
            <a:ext cx="4369832" cy="3277517"/>
          </a:xfrm>
          <a:custGeom>
            <a:avLst/>
            <a:gdLst/>
            <a:ahLst/>
            <a:cxnLst/>
            <a:rect l="l" t="t" r="r" b="b"/>
            <a:pathLst>
              <a:path w="4369832" h="3277517">
                <a:moveTo>
                  <a:pt x="0" y="0"/>
                </a:moveTo>
                <a:lnTo>
                  <a:pt x="4369832" y="0"/>
                </a:lnTo>
                <a:lnTo>
                  <a:pt x="4369832" y="3277518"/>
                </a:lnTo>
                <a:lnTo>
                  <a:pt x="0" y="3277518"/>
                </a:lnTo>
                <a:lnTo>
                  <a:pt x="0" y="0"/>
                </a:lnTo>
                <a:close/>
              </a:path>
            </a:pathLst>
          </a:custGeom>
          <a:blipFill>
            <a:blip r:embed="rId7"/>
            <a:stretch>
              <a:fillRect l="-3099" r="-3099"/>
            </a:stretch>
          </a:blipFill>
        </p:spPr>
      </p:sp>
      <p:sp>
        <p:nvSpPr>
          <p:cNvPr id="7" name="Freeform 7"/>
          <p:cNvSpPr/>
          <p:nvPr/>
        </p:nvSpPr>
        <p:spPr>
          <a:xfrm>
            <a:off x="1426250" y="2412460"/>
            <a:ext cx="3372311" cy="1348190"/>
          </a:xfrm>
          <a:custGeom>
            <a:avLst/>
            <a:gdLst/>
            <a:ahLst/>
            <a:cxnLst/>
            <a:rect l="l" t="t" r="r" b="b"/>
            <a:pathLst>
              <a:path w="3372311" h="1348190">
                <a:moveTo>
                  <a:pt x="0" y="0"/>
                </a:moveTo>
                <a:lnTo>
                  <a:pt x="3372311" y="0"/>
                </a:lnTo>
                <a:lnTo>
                  <a:pt x="3372311" y="1348190"/>
                </a:lnTo>
                <a:lnTo>
                  <a:pt x="0" y="13481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3394727" y="2354180"/>
            <a:ext cx="3372311" cy="1348190"/>
          </a:xfrm>
          <a:custGeom>
            <a:avLst/>
            <a:gdLst/>
            <a:ahLst/>
            <a:cxnLst/>
            <a:rect l="l" t="t" r="r" b="b"/>
            <a:pathLst>
              <a:path w="3372311" h="1348190">
                <a:moveTo>
                  <a:pt x="0" y="0"/>
                </a:moveTo>
                <a:lnTo>
                  <a:pt x="3372311" y="0"/>
                </a:lnTo>
                <a:lnTo>
                  <a:pt x="3372311" y="1348189"/>
                </a:lnTo>
                <a:lnTo>
                  <a:pt x="0" y="13481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a:off x="572025" y="4159975"/>
            <a:ext cx="5620850" cy="5133213"/>
            <a:chOff x="0" y="0"/>
            <a:chExt cx="1156554" cy="1056217"/>
          </a:xfrm>
        </p:grpSpPr>
        <p:sp>
          <p:nvSpPr>
            <p:cNvPr id="10" name="Freeform 10"/>
            <p:cNvSpPr/>
            <p:nvPr/>
          </p:nvSpPr>
          <p:spPr>
            <a:xfrm>
              <a:off x="0" y="0"/>
              <a:ext cx="1156554" cy="1056217"/>
            </a:xfrm>
            <a:custGeom>
              <a:avLst/>
              <a:gdLst/>
              <a:ahLst/>
              <a:cxnLst/>
              <a:rect l="l" t="t" r="r" b="b"/>
              <a:pathLst>
                <a:path w="1156554" h="1056217">
                  <a:moveTo>
                    <a:pt x="26902" y="0"/>
                  </a:moveTo>
                  <a:lnTo>
                    <a:pt x="1129652" y="0"/>
                  </a:lnTo>
                  <a:cubicBezTo>
                    <a:pt x="1136787" y="0"/>
                    <a:pt x="1143629" y="2834"/>
                    <a:pt x="1148674" y="7879"/>
                  </a:cubicBezTo>
                  <a:cubicBezTo>
                    <a:pt x="1153719" y="12924"/>
                    <a:pt x="1156554" y="19767"/>
                    <a:pt x="1156554" y="26902"/>
                  </a:cubicBezTo>
                  <a:lnTo>
                    <a:pt x="1156554" y="1029315"/>
                  </a:lnTo>
                  <a:cubicBezTo>
                    <a:pt x="1156554" y="1044172"/>
                    <a:pt x="1144509" y="1056217"/>
                    <a:pt x="1129652" y="1056217"/>
                  </a:cubicBezTo>
                  <a:lnTo>
                    <a:pt x="26902" y="1056217"/>
                  </a:lnTo>
                  <a:cubicBezTo>
                    <a:pt x="12044" y="1056217"/>
                    <a:pt x="0" y="1044172"/>
                    <a:pt x="0" y="1029315"/>
                  </a:cubicBezTo>
                  <a:lnTo>
                    <a:pt x="0" y="26902"/>
                  </a:lnTo>
                  <a:cubicBezTo>
                    <a:pt x="0" y="12044"/>
                    <a:pt x="12044" y="0"/>
                    <a:pt x="26902" y="0"/>
                  </a:cubicBezTo>
                  <a:close/>
                </a:path>
              </a:pathLst>
            </a:custGeom>
            <a:solidFill>
              <a:srgbClr val="FFF6F5"/>
            </a:solidFill>
          </p:spPr>
        </p:sp>
        <p:sp>
          <p:nvSpPr>
            <p:cNvPr id="11" name="TextBox 11"/>
            <p:cNvSpPr txBox="1"/>
            <p:nvPr/>
          </p:nvSpPr>
          <p:spPr>
            <a:xfrm>
              <a:off x="0" y="-38100"/>
              <a:ext cx="1156554" cy="1094317"/>
            </a:xfrm>
            <a:prstGeom prst="rect">
              <a:avLst/>
            </a:prstGeom>
          </p:spPr>
          <p:txBody>
            <a:bodyPr lIns="50800" tIns="50800" rIns="50800" bIns="50800" rtlCol="0" anchor="ctr"/>
            <a:lstStyle/>
            <a:p>
              <a:pPr algn="ctr">
                <a:lnSpc>
                  <a:spcPts val="2940"/>
                </a:lnSpc>
              </a:pPr>
              <a:endParaRPr/>
            </a:p>
          </p:txBody>
        </p:sp>
      </p:grpSp>
      <p:sp>
        <p:nvSpPr>
          <p:cNvPr id="12" name="TextBox 12"/>
          <p:cNvSpPr txBox="1"/>
          <p:nvPr/>
        </p:nvSpPr>
        <p:spPr>
          <a:xfrm>
            <a:off x="5569979" y="536258"/>
            <a:ext cx="6350612" cy="830579"/>
          </a:xfrm>
          <a:prstGeom prst="rect">
            <a:avLst/>
          </a:prstGeom>
        </p:spPr>
        <p:txBody>
          <a:bodyPr lIns="0" tIns="0" rIns="0" bIns="0" rtlCol="0" anchor="t">
            <a:spAutoFit/>
          </a:bodyPr>
          <a:lstStyle/>
          <a:p>
            <a:pPr algn="ctr">
              <a:lnSpc>
                <a:spcPts val="6720"/>
              </a:lnSpc>
            </a:pPr>
            <a:r>
              <a:rPr lang="en-US" sz="4800" b="1">
                <a:solidFill>
                  <a:srgbClr val="620000"/>
                </a:solidFill>
                <a:latin typeface="Comic Sans Bold"/>
                <a:ea typeface="Comic Sans Bold"/>
                <a:cs typeface="Comic Sans Bold"/>
                <a:sym typeface="Comic Sans Bold"/>
              </a:rPr>
              <a:t>Các chức năng chính</a:t>
            </a:r>
          </a:p>
        </p:txBody>
      </p:sp>
      <p:sp>
        <p:nvSpPr>
          <p:cNvPr id="13" name="TextBox 13"/>
          <p:cNvSpPr txBox="1"/>
          <p:nvPr/>
        </p:nvSpPr>
        <p:spPr>
          <a:xfrm>
            <a:off x="1767652" y="2693488"/>
            <a:ext cx="2724127" cy="563881"/>
          </a:xfrm>
          <a:prstGeom prst="rect">
            <a:avLst/>
          </a:prstGeom>
        </p:spPr>
        <p:txBody>
          <a:bodyPr wrap="square" lIns="0" tIns="0" rIns="0" bIns="0" rtlCol="0" anchor="t">
            <a:spAutoFit/>
          </a:bodyPr>
          <a:lstStyle/>
          <a:p>
            <a:pPr algn="ctr">
              <a:lnSpc>
                <a:spcPts val="4619"/>
              </a:lnSpc>
              <a:spcBef>
                <a:spcPct val="0"/>
              </a:spcBef>
            </a:pPr>
            <a:r>
              <a:rPr lang="en-US" sz="3299" dirty="0" err="1">
                <a:solidFill>
                  <a:srgbClr val="620000"/>
                </a:solidFill>
                <a:latin typeface="Kurale"/>
                <a:ea typeface="Kurale"/>
                <a:cs typeface="Kurale"/>
                <a:sym typeface="Kurale"/>
              </a:rPr>
              <a:t>Khách</a:t>
            </a:r>
            <a:r>
              <a:rPr lang="en-US" sz="3299" dirty="0">
                <a:solidFill>
                  <a:srgbClr val="620000"/>
                </a:solidFill>
                <a:latin typeface="Kurale"/>
                <a:ea typeface="Kurale"/>
                <a:cs typeface="Kurale"/>
                <a:sym typeface="Kurale"/>
              </a:rPr>
              <a:t> </a:t>
            </a:r>
            <a:r>
              <a:rPr lang="en-US" sz="3299" dirty="0" err="1">
                <a:solidFill>
                  <a:srgbClr val="620000"/>
                </a:solidFill>
                <a:latin typeface="Kurale"/>
                <a:ea typeface="Kurale"/>
                <a:cs typeface="Kurale"/>
                <a:sym typeface="Kurale"/>
              </a:rPr>
              <a:t>hàng</a:t>
            </a:r>
            <a:endParaRPr lang="en-US" sz="3299" dirty="0">
              <a:solidFill>
                <a:srgbClr val="620000"/>
              </a:solidFill>
              <a:latin typeface="Kurale"/>
              <a:ea typeface="Kurale"/>
              <a:cs typeface="Kurale"/>
              <a:sym typeface="Kurale"/>
            </a:endParaRPr>
          </a:p>
        </p:txBody>
      </p:sp>
      <p:sp>
        <p:nvSpPr>
          <p:cNvPr id="14" name="TextBox 14"/>
          <p:cNvSpPr txBox="1"/>
          <p:nvPr/>
        </p:nvSpPr>
        <p:spPr>
          <a:xfrm>
            <a:off x="13943971" y="2654716"/>
            <a:ext cx="2430185" cy="563881"/>
          </a:xfrm>
          <a:prstGeom prst="rect">
            <a:avLst/>
          </a:prstGeom>
        </p:spPr>
        <p:txBody>
          <a:bodyPr lIns="0" tIns="0" rIns="0" bIns="0" rtlCol="0" anchor="t">
            <a:spAutoFit/>
          </a:bodyPr>
          <a:lstStyle/>
          <a:p>
            <a:pPr algn="ctr">
              <a:lnSpc>
                <a:spcPts val="4619"/>
              </a:lnSpc>
              <a:spcBef>
                <a:spcPct val="0"/>
              </a:spcBef>
            </a:pPr>
            <a:r>
              <a:rPr lang="en-US" sz="3299">
                <a:solidFill>
                  <a:srgbClr val="620000"/>
                </a:solidFill>
                <a:latin typeface="Kurale"/>
                <a:ea typeface="Kurale"/>
                <a:cs typeface="Kurale"/>
                <a:sym typeface="Kurale"/>
              </a:rPr>
              <a:t>Quản trị viên</a:t>
            </a:r>
          </a:p>
        </p:txBody>
      </p:sp>
      <p:sp>
        <p:nvSpPr>
          <p:cNvPr id="15" name="TextBox 15"/>
          <p:cNvSpPr txBox="1"/>
          <p:nvPr/>
        </p:nvSpPr>
        <p:spPr>
          <a:xfrm>
            <a:off x="824500" y="4436099"/>
            <a:ext cx="4610432" cy="4433389"/>
          </a:xfrm>
          <a:prstGeom prst="rect">
            <a:avLst/>
          </a:prstGeom>
        </p:spPr>
        <p:txBody>
          <a:bodyPr lIns="0" tIns="0" rIns="0" bIns="0" rtlCol="0" anchor="t">
            <a:spAutoFit/>
          </a:bodyPr>
          <a:lstStyle/>
          <a:p>
            <a:pPr marL="611453" lvl="1" indent="-305727" algn="just">
              <a:lnSpc>
                <a:spcPts val="3964"/>
              </a:lnSpc>
              <a:buFont typeface="Arial"/>
              <a:buChar char="•"/>
            </a:pPr>
            <a:r>
              <a:rPr lang="en-US" sz="2832">
                <a:solidFill>
                  <a:srgbClr val="620000"/>
                </a:solidFill>
                <a:latin typeface="Comic Sans"/>
                <a:ea typeface="Comic Sans"/>
                <a:cs typeface="Comic Sans"/>
                <a:sym typeface="Comic Sans"/>
              </a:rPr>
              <a:t>Đăng ký, đăng nhập</a:t>
            </a:r>
          </a:p>
          <a:p>
            <a:pPr marL="611453" lvl="1" indent="-305727" algn="just">
              <a:lnSpc>
                <a:spcPts val="3964"/>
              </a:lnSpc>
              <a:buFont typeface="Arial"/>
              <a:buChar char="•"/>
            </a:pPr>
            <a:r>
              <a:rPr lang="en-US" sz="2832">
                <a:solidFill>
                  <a:srgbClr val="620000"/>
                </a:solidFill>
                <a:latin typeface="Comic Sans"/>
                <a:ea typeface="Comic Sans"/>
                <a:cs typeface="Comic Sans"/>
                <a:sym typeface="Comic Sans"/>
              </a:rPr>
              <a:t>Xem, tìm kiếm và lọc sản phẩm</a:t>
            </a:r>
          </a:p>
          <a:p>
            <a:pPr marL="611453" lvl="1" indent="-305727" algn="just">
              <a:lnSpc>
                <a:spcPts val="3964"/>
              </a:lnSpc>
              <a:buFont typeface="Arial"/>
              <a:buChar char="•"/>
            </a:pPr>
            <a:r>
              <a:rPr lang="en-US" sz="2832">
                <a:solidFill>
                  <a:srgbClr val="620000"/>
                </a:solidFill>
                <a:latin typeface="Comic Sans"/>
                <a:ea typeface="Comic Sans"/>
                <a:cs typeface="Comic Sans"/>
                <a:sym typeface="Comic Sans"/>
              </a:rPr>
              <a:t>Xem chi tiết sản phẩm</a:t>
            </a:r>
          </a:p>
          <a:p>
            <a:pPr marL="611453" lvl="1" indent="-305727" algn="just">
              <a:lnSpc>
                <a:spcPts val="3964"/>
              </a:lnSpc>
              <a:buFont typeface="Arial"/>
              <a:buChar char="•"/>
            </a:pPr>
            <a:r>
              <a:rPr lang="en-US" sz="2832">
                <a:solidFill>
                  <a:srgbClr val="620000"/>
                </a:solidFill>
                <a:latin typeface="Comic Sans"/>
                <a:ea typeface="Comic Sans"/>
                <a:cs typeface="Comic Sans"/>
                <a:sym typeface="Comic Sans"/>
              </a:rPr>
              <a:t>Quản lý giỏ hàng và đặt hàng</a:t>
            </a:r>
          </a:p>
          <a:p>
            <a:pPr marL="611453" lvl="1" indent="-305727" algn="just">
              <a:lnSpc>
                <a:spcPts val="3964"/>
              </a:lnSpc>
              <a:buFont typeface="Arial"/>
              <a:buChar char="•"/>
            </a:pPr>
            <a:r>
              <a:rPr lang="en-US" sz="2832">
                <a:solidFill>
                  <a:srgbClr val="620000"/>
                </a:solidFill>
                <a:latin typeface="Comic Sans"/>
                <a:ea typeface="Comic Sans"/>
                <a:cs typeface="Comic Sans"/>
                <a:sym typeface="Comic Sans"/>
              </a:rPr>
              <a:t>Xem lịch sử đơn hàng, đánh giá sản phẩm</a:t>
            </a:r>
          </a:p>
          <a:p>
            <a:pPr algn="just">
              <a:lnSpc>
                <a:spcPts val="3964"/>
              </a:lnSpc>
              <a:spcBef>
                <a:spcPct val="0"/>
              </a:spcBef>
            </a:pPr>
            <a:endParaRPr lang="en-US" sz="2832">
              <a:solidFill>
                <a:srgbClr val="620000"/>
              </a:solidFill>
              <a:latin typeface="Comic Sans"/>
              <a:ea typeface="Comic Sans"/>
              <a:cs typeface="Comic Sans"/>
              <a:sym typeface="Comic Sans"/>
            </a:endParaRPr>
          </a:p>
        </p:txBody>
      </p:sp>
      <p:grpSp>
        <p:nvGrpSpPr>
          <p:cNvPr id="16" name="Group 16"/>
          <p:cNvGrpSpPr/>
          <p:nvPr/>
        </p:nvGrpSpPr>
        <p:grpSpPr>
          <a:xfrm>
            <a:off x="12270457" y="4007440"/>
            <a:ext cx="5620850" cy="5133213"/>
            <a:chOff x="0" y="0"/>
            <a:chExt cx="1156554" cy="1056217"/>
          </a:xfrm>
        </p:grpSpPr>
        <p:sp>
          <p:nvSpPr>
            <p:cNvPr id="17" name="Freeform 17"/>
            <p:cNvSpPr/>
            <p:nvPr/>
          </p:nvSpPr>
          <p:spPr>
            <a:xfrm>
              <a:off x="0" y="0"/>
              <a:ext cx="1156554" cy="1056217"/>
            </a:xfrm>
            <a:custGeom>
              <a:avLst/>
              <a:gdLst/>
              <a:ahLst/>
              <a:cxnLst/>
              <a:rect l="l" t="t" r="r" b="b"/>
              <a:pathLst>
                <a:path w="1156554" h="1056217">
                  <a:moveTo>
                    <a:pt x="26902" y="0"/>
                  </a:moveTo>
                  <a:lnTo>
                    <a:pt x="1129652" y="0"/>
                  </a:lnTo>
                  <a:cubicBezTo>
                    <a:pt x="1136787" y="0"/>
                    <a:pt x="1143629" y="2834"/>
                    <a:pt x="1148674" y="7879"/>
                  </a:cubicBezTo>
                  <a:cubicBezTo>
                    <a:pt x="1153719" y="12924"/>
                    <a:pt x="1156554" y="19767"/>
                    <a:pt x="1156554" y="26902"/>
                  </a:cubicBezTo>
                  <a:lnTo>
                    <a:pt x="1156554" y="1029315"/>
                  </a:lnTo>
                  <a:cubicBezTo>
                    <a:pt x="1156554" y="1044172"/>
                    <a:pt x="1144509" y="1056217"/>
                    <a:pt x="1129652" y="1056217"/>
                  </a:cubicBezTo>
                  <a:lnTo>
                    <a:pt x="26902" y="1056217"/>
                  </a:lnTo>
                  <a:cubicBezTo>
                    <a:pt x="12044" y="1056217"/>
                    <a:pt x="0" y="1044172"/>
                    <a:pt x="0" y="1029315"/>
                  </a:cubicBezTo>
                  <a:lnTo>
                    <a:pt x="0" y="26902"/>
                  </a:lnTo>
                  <a:cubicBezTo>
                    <a:pt x="0" y="12044"/>
                    <a:pt x="12044" y="0"/>
                    <a:pt x="26902" y="0"/>
                  </a:cubicBezTo>
                  <a:close/>
                </a:path>
              </a:pathLst>
            </a:custGeom>
            <a:solidFill>
              <a:srgbClr val="FFF6F5"/>
            </a:solidFill>
          </p:spPr>
        </p:sp>
        <p:sp>
          <p:nvSpPr>
            <p:cNvPr id="18" name="TextBox 18"/>
            <p:cNvSpPr txBox="1"/>
            <p:nvPr/>
          </p:nvSpPr>
          <p:spPr>
            <a:xfrm>
              <a:off x="0" y="-38100"/>
              <a:ext cx="1156554" cy="1094317"/>
            </a:xfrm>
            <a:prstGeom prst="rect">
              <a:avLst/>
            </a:prstGeom>
          </p:spPr>
          <p:txBody>
            <a:bodyPr lIns="50800" tIns="50800" rIns="50800" bIns="50800" rtlCol="0" anchor="ctr"/>
            <a:lstStyle/>
            <a:p>
              <a:pPr algn="ctr">
                <a:lnSpc>
                  <a:spcPts val="2940"/>
                </a:lnSpc>
              </a:pPr>
              <a:endParaRPr/>
            </a:p>
          </p:txBody>
        </p:sp>
      </p:grpSp>
      <p:sp>
        <p:nvSpPr>
          <p:cNvPr id="19" name="TextBox 19"/>
          <p:cNvSpPr txBox="1"/>
          <p:nvPr/>
        </p:nvSpPr>
        <p:spPr>
          <a:xfrm>
            <a:off x="12714797" y="4406959"/>
            <a:ext cx="4610432" cy="3442789"/>
          </a:xfrm>
          <a:prstGeom prst="rect">
            <a:avLst/>
          </a:prstGeom>
        </p:spPr>
        <p:txBody>
          <a:bodyPr lIns="0" tIns="0" rIns="0" bIns="0" rtlCol="0" anchor="t">
            <a:spAutoFit/>
          </a:bodyPr>
          <a:lstStyle/>
          <a:p>
            <a:pPr marL="611453" lvl="1" indent="-305727" algn="just">
              <a:lnSpc>
                <a:spcPts val="3964"/>
              </a:lnSpc>
              <a:buFont typeface="Arial"/>
              <a:buChar char="•"/>
            </a:pPr>
            <a:r>
              <a:rPr lang="en-US" sz="2832">
                <a:solidFill>
                  <a:srgbClr val="620000"/>
                </a:solidFill>
                <a:latin typeface="Comic Sans"/>
                <a:ea typeface="Comic Sans"/>
                <a:cs typeface="Comic Sans"/>
                <a:sym typeface="Comic Sans"/>
              </a:rPr>
              <a:t>Quản lý sản phẩm, danh mục và banner</a:t>
            </a:r>
          </a:p>
          <a:p>
            <a:pPr marL="611453" lvl="1" indent="-305727" algn="just">
              <a:lnSpc>
                <a:spcPts val="3964"/>
              </a:lnSpc>
              <a:buFont typeface="Arial"/>
              <a:buChar char="•"/>
            </a:pPr>
            <a:r>
              <a:rPr lang="en-US" sz="2832">
                <a:solidFill>
                  <a:srgbClr val="620000"/>
                </a:solidFill>
                <a:latin typeface="Comic Sans"/>
                <a:ea typeface="Comic Sans"/>
                <a:cs typeface="Comic Sans"/>
                <a:sym typeface="Comic Sans"/>
              </a:rPr>
              <a:t>Quản lý khách hàng, đơn hàng và đánh giá</a:t>
            </a:r>
          </a:p>
          <a:p>
            <a:pPr marL="611453" lvl="1" indent="-305727" algn="just">
              <a:lnSpc>
                <a:spcPts val="3964"/>
              </a:lnSpc>
              <a:buFont typeface="Arial"/>
              <a:buChar char="•"/>
            </a:pPr>
            <a:r>
              <a:rPr lang="en-US" sz="2832">
                <a:solidFill>
                  <a:srgbClr val="620000"/>
                </a:solidFill>
                <a:latin typeface="Comic Sans"/>
                <a:ea typeface="Comic Sans"/>
                <a:cs typeface="Comic Sans"/>
                <a:sym typeface="Comic Sans"/>
              </a:rPr>
              <a:t>Thống kê số lượng đơn hàng và doanh thu</a:t>
            </a:r>
          </a:p>
          <a:p>
            <a:pPr algn="just">
              <a:lnSpc>
                <a:spcPts val="3964"/>
              </a:lnSpc>
              <a:spcBef>
                <a:spcPct val="0"/>
              </a:spcBef>
            </a:pPr>
            <a:endParaRPr lang="en-US" sz="2832">
              <a:solidFill>
                <a:srgbClr val="620000"/>
              </a:solidFill>
              <a:latin typeface="Comic Sans"/>
              <a:ea typeface="Comic Sans"/>
              <a:cs typeface="Comic Sans"/>
              <a:sym typeface="Comic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7887" y="9445724"/>
            <a:ext cx="19592065" cy="15039338"/>
          </a:xfrm>
          <a:custGeom>
            <a:avLst/>
            <a:gdLst/>
            <a:ahLst/>
            <a:cxnLst/>
            <a:rect l="l" t="t" r="r" b="b"/>
            <a:pathLst>
              <a:path w="19592065" h="15039338">
                <a:moveTo>
                  <a:pt x="0" y="0"/>
                </a:moveTo>
                <a:lnTo>
                  <a:pt x="19592065" y="0"/>
                </a:lnTo>
                <a:lnTo>
                  <a:pt x="19592065" y="15039338"/>
                </a:lnTo>
                <a:lnTo>
                  <a:pt x="0" y="15039338"/>
                </a:lnTo>
                <a:lnTo>
                  <a:pt x="0" y="0"/>
                </a:lnTo>
                <a:close/>
              </a:path>
            </a:pathLst>
          </a:custGeom>
          <a:blipFill>
            <a:blip r:embed="rId2"/>
            <a:stretch>
              <a:fillRect l="-4087" r="-4087" b="-40805"/>
            </a:stretch>
          </a:blipFill>
        </p:spPr>
      </p:sp>
      <p:sp>
        <p:nvSpPr>
          <p:cNvPr id="3" name="Freeform 3"/>
          <p:cNvSpPr/>
          <p:nvPr/>
        </p:nvSpPr>
        <p:spPr>
          <a:xfrm>
            <a:off x="5681497" y="276667"/>
            <a:ext cx="6565365" cy="1504066"/>
          </a:xfrm>
          <a:custGeom>
            <a:avLst/>
            <a:gdLst/>
            <a:ahLst/>
            <a:cxnLst/>
            <a:rect l="l" t="t" r="r" b="b"/>
            <a:pathLst>
              <a:path w="6565365" h="1504066">
                <a:moveTo>
                  <a:pt x="0" y="0"/>
                </a:moveTo>
                <a:lnTo>
                  <a:pt x="6565365" y="0"/>
                </a:lnTo>
                <a:lnTo>
                  <a:pt x="6565365" y="1504066"/>
                </a:lnTo>
                <a:lnTo>
                  <a:pt x="0" y="15040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07887" y="-379984"/>
            <a:ext cx="2379399" cy="2028978"/>
          </a:xfrm>
          <a:custGeom>
            <a:avLst/>
            <a:gdLst/>
            <a:ahLst/>
            <a:cxnLst/>
            <a:rect l="l" t="t" r="r" b="b"/>
            <a:pathLst>
              <a:path w="2379399" h="2028978">
                <a:moveTo>
                  <a:pt x="0" y="0"/>
                </a:moveTo>
                <a:lnTo>
                  <a:pt x="2379399" y="0"/>
                </a:lnTo>
                <a:lnTo>
                  <a:pt x="2379399" y="2028978"/>
                </a:lnTo>
                <a:lnTo>
                  <a:pt x="0" y="20289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6607780" y="-379984"/>
            <a:ext cx="2379399" cy="2028978"/>
          </a:xfrm>
          <a:custGeom>
            <a:avLst/>
            <a:gdLst/>
            <a:ahLst/>
            <a:cxnLst/>
            <a:rect l="l" t="t" r="r" b="b"/>
            <a:pathLst>
              <a:path w="2379399" h="2028978">
                <a:moveTo>
                  <a:pt x="0" y="0"/>
                </a:moveTo>
                <a:lnTo>
                  <a:pt x="2379399" y="0"/>
                </a:lnTo>
                <a:lnTo>
                  <a:pt x="2379399" y="2028978"/>
                </a:lnTo>
                <a:lnTo>
                  <a:pt x="0" y="20289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2071512" y="2909545"/>
            <a:ext cx="5853991" cy="1361525"/>
            <a:chOff x="0" y="0"/>
            <a:chExt cx="796353" cy="185216"/>
          </a:xfrm>
        </p:grpSpPr>
        <p:sp>
          <p:nvSpPr>
            <p:cNvPr id="7" name="Freeform 7"/>
            <p:cNvSpPr/>
            <p:nvPr/>
          </p:nvSpPr>
          <p:spPr>
            <a:xfrm>
              <a:off x="0" y="0"/>
              <a:ext cx="796353" cy="185216"/>
            </a:xfrm>
            <a:custGeom>
              <a:avLst/>
              <a:gdLst/>
              <a:ahLst/>
              <a:cxnLst/>
              <a:rect l="l" t="t" r="r" b="b"/>
              <a:pathLst>
                <a:path w="796353" h="185216">
                  <a:moveTo>
                    <a:pt x="25830" y="0"/>
                  </a:moveTo>
                  <a:lnTo>
                    <a:pt x="770523" y="0"/>
                  </a:lnTo>
                  <a:cubicBezTo>
                    <a:pt x="784789" y="0"/>
                    <a:pt x="796353" y="11565"/>
                    <a:pt x="796353" y="25830"/>
                  </a:cubicBezTo>
                  <a:lnTo>
                    <a:pt x="796353" y="159386"/>
                  </a:lnTo>
                  <a:cubicBezTo>
                    <a:pt x="796353" y="173652"/>
                    <a:pt x="784789" y="185216"/>
                    <a:pt x="770523" y="185216"/>
                  </a:cubicBezTo>
                  <a:lnTo>
                    <a:pt x="25830" y="185216"/>
                  </a:lnTo>
                  <a:cubicBezTo>
                    <a:pt x="11565" y="185216"/>
                    <a:pt x="0" y="173652"/>
                    <a:pt x="0" y="159386"/>
                  </a:cubicBezTo>
                  <a:lnTo>
                    <a:pt x="0" y="25830"/>
                  </a:lnTo>
                  <a:cubicBezTo>
                    <a:pt x="0" y="11565"/>
                    <a:pt x="11565" y="0"/>
                    <a:pt x="25830" y="0"/>
                  </a:cubicBezTo>
                  <a:close/>
                </a:path>
              </a:pathLst>
            </a:custGeom>
            <a:solidFill>
              <a:srgbClr val="FFDBDB"/>
            </a:solidFill>
          </p:spPr>
        </p:sp>
        <p:sp>
          <p:nvSpPr>
            <p:cNvPr id="8" name="TextBox 8"/>
            <p:cNvSpPr txBox="1"/>
            <p:nvPr/>
          </p:nvSpPr>
          <p:spPr>
            <a:xfrm>
              <a:off x="0" y="-38100"/>
              <a:ext cx="796353" cy="223316"/>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9640882" y="2909545"/>
            <a:ext cx="5853991" cy="1361525"/>
            <a:chOff x="0" y="0"/>
            <a:chExt cx="796353" cy="185216"/>
          </a:xfrm>
        </p:grpSpPr>
        <p:sp>
          <p:nvSpPr>
            <p:cNvPr id="10" name="Freeform 10"/>
            <p:cNvSpPr/>
            <p:nvPr/>
          </p:nvSpPr>
          <p:spPr>
            <a:xfrm>
              <a:off x="0" y="0"/>
              <a:ext cx="796353" cy="185216"/>
            </a:xfrm>
            <a:custGeom>
              <a:avLst/>
              <a:gdLst/>
              <a:ahLst/>
              <a:cxnLst/>
              <a:rect l="l" t="t" r="r" b="b"/>
              <a:pathLst>
                <a:path w="796353" h="185216">
                  <a:moveTo>
                    <a:pt x="25830" y="0"/>
                  </a:moveTo>
                  <a:lnTo>
                    <a:pt x="770523" y="0"/>
                  </a:lnTo>
                  <a:cubicBezTo>
                    <a:pt x="784789" y="0"/>
                    <a:pt x="796353" y="11565"/>
                    <a:pt x="796353" y="25830"/>
                  </a:cubicBezTo>
                  <a:lnTo>
                    <a:pt x="796353" y="159386"/>
                  </a:lnTo>
                  <a:cubicBezTo>
                    <a:pt x="796353" y="173652"/>
                    <a:pt x="784789" y="185216"/>
                    <a:pt x="770523" y="185216"/>
                  </a:cubicBezTo>
                  <a:lnTo>
                    <a:pt x="25830" y="185216"/>
                  </a:lnTo>
                  <a:cubicBezTo>
                    <a:pt x="11565" y="185216"/>
                    <a:pt x="0" y="173652"/>
                    <a:pt x="0" y="159386"/>
                  </a:cubicBezTo>
                  <a:lnTo>
                    <a:pt x="0" y="25830"/>
                  </a:lnTo>
                  <a:cubicBezTo>
                    <a:pt x="0" y="11565"/>
                    <a:pt x="11565" y="0"/>
                    <a:pt x="25830" y="0"/>
                  </a:cubicBezTo>
                  <a:close/>
                </a:path>
              </a:pathLst>
            </a:custGeom>
            <a:solidFill>
              <a:srgbClr val="FFDBDB"/>
            </a:solidFill>
          </p:spPr>
        </p:sp>
        <p:sp>
          <p:nvSpPr>
            <p:cNvPr id="11" name="TextBox 11"/>
            <p:cNvSpPr txBox="1"/>
            <p:nvPr/>
          </p:nvSpPr>
          <p:spPr>
            <a:xfrm>
              <a:off x="0" y="-38100"/>
              <a:ext cx="796353" cy="223316"/>
            </a:xfrm>
            <a:prstGeom prst="rect">
              <a:avLst/>
            </a:prstGeom>
          </p:spPr>
          <p:txBody>
            <a:bodyPr lIns="50800" tIns="50800" rIns="50800" bIns="50800" rtlCol="0" anchor="ctr"/>
            <a:lstStyle/>
            <a:p>
              <a:pPr algn="ctr">
                <a:lnSpc>
                  <a:spcPts val="2940"/>
                </a:lnSpc>
              </a:pPr>
              <a:endParaRPr/>
            </a:p>
          </p:txBody>
        </p:sp>
      </p:grpSp>
      <p:grpSp>
        <p:nvGrpSpPr>
          <p:cNvPr id="12" name="Group 12"/>
          <p:cNvGrpSpPr/>
          <p:nvPr/>
        </p:nvGrpSpPr>
        <p:grpSpPr>
          <a:xfrm>
            <a:off x="9659978" y="6123613"/>
            <a:ext cx="5853991" cy="1361525"/>
            <a:chOff x="0" y="0"/>
            <a:chExt cx="796353" cy="185216"/>
          </a:xfrm>
        </p:grpSpPr>
        <p:sp>
          <p:nvSpPr>
            <p:cNvPr id="13" name="Freeform 13"/>
            <p:cNvSpPr/>
            <p:nvPr/>
          </p:nvSpPr>
          <p:spPr>
            <a:xfrm>
              <a:off x="0" y="0"/>
              <a:ext cx="796353" cy="185216"/>
            </a:xfrm>
            <a:custGeom>
              <a:avLst/>
              <a:gdLst/>
              <a:ahLst/>
              <a:cxnLst/>
              <a:rect l="l" t="t" r="r" b="b"/>
              <a:pathLst>
                <a:path w="796353" h="185216">
                  <a:moveTo>
                    <a:pt x="25830" y="0"/>
                  </a:moveTo>
                  <a:lnTo>
                    <a:pt x="770523" y="0"/>
                  </a:lnTo>
                  <a:cubicBezTo>
                    <a:pt x="784789" y="0"/>
                    <a:pt x="796353" y="11565"/>
                    <a:pt x="796353" y="25830"/>
                  </a:cubicBezTo>
                  <a:lnTo>
                    <a:pt x="796353" y="159386"/>
                  </a:lnTo>
                  <a:cubicBezTo>
                    <a:pt x="796353" y="173652"/>
                    <a:pt x="784789" y="185216"/>
                    <a:pt x="770523" y="185216"/>
                  </a:cubicBezTo>
                  <a:lnTo>
                    <a:pt x="25830" y="185216"/>
                  </a:lnTo>
                  <a:cubicBezTo>
                    <a:pt x="11565" y="185216"/>
                    <a:pt x="0" y="173652"/>
                    <a:pt x="0" y="159386"/>
                  </a:cubicBezTo>
                  <a:lnTo>
                    <a:pt x="0" y="25830"/>
                  </a:lnTo>
                  <a:cubicBezTo>
                    <a:pt x="0" y="11565"/>
                    <a:pt x="11565" y="0"/>
                    <a:pt x="25830" y="0"/>
                  </a:cubicBezTo>
                  <a:close/>
                </a:path>
              </a:pathLst>
            </a:custGeom>
            <a:solidFill>
              <a:srgbClr val="FFDBDB"/>
            </a:solidFill>
          </p:spPr>
        </p:sp>
        <p:sp>
          <p:nvSpPr>
            <p:cNvPr id="14" name="TextBox 14"/>
            <p:cNvSpPr txBox="1"/>
            <p:nvPr/>
          </p:nvSpPr>
          <p:spPr>
            <a:xfrm>
              <a:off x="0" y="-38100"/>
              <a:ext cx="796353" cy="223316"/>
            </a:xfrm>
            <a:prstGeom prst="rect">
              <a:avLst/>
            </a:prstGeom>
          </p:spPr>
          <p:txBody>
            <a:bodyPr lIns="50800" tIns="50800" rIns="50800" bIns="50800" rtlCol="0" anchor="ctr"/>
            <a:lstStyle/>
            <a:p>
              <a:pPr algn="ctr">
                <a:lnSpc>
                  <a:spcPts val="2940"/>
                </a:lnSpc>
              </a:pPr>
              <a:endParaRPr/>
            </a:p>
          </p:txBody>
        </p:sp>
      </p:grpSp>
      <p:sp>
        <p:nvSpPr>
          <p:cNvPr id="15" name="Freeform 15"/>
          <p:cNvSpPr/>
          <p:nvPr/>
        </p:nvSpPr>
        <p:spPr>
          <a:xfrm>
            <a:off x="7243711" y="2764010"/>
            <a:ext cx="1403118" cy="1519124"/>
          </a:xfrm>
          <a:custGeom>
            <a:avLst/>
            <a:gdLst/>
            <a:ahLst/>
            <a:cxnLst/>
            <a:rect l="l" t="t" r="r" b="b"/>
            <a:pathLst>
              <a:path w="1403118" h="1519124">
                <a:moveTo>
                  <a:pt x="0" y="0"/>
                </a:moveTo>
                <a:lnTo>
                  <a:pt x="1403118" y="0"/>
                </a:lnTo>
                <a:lnTo>
                  <a:pt x="1403118" y="1519124"/>
                </a:lnTo>
                <a:lnTo>
                  <a:pt x="0" y="15191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14642445" y="3081406"/>
            <a:ext cx="1401415" cy="1362692"/>
          </a:xfrm>
          <a:custGeom>
            <a:avLst/>
            <a:gdLst/>
            <a:ahLst/>
            <a:cxnLst/>
            <a:rect l="l" t="t" r="r" b="b"/>
            <a:pathLst>
              <a:path w="1401415" h="1362692">
                <a:moveTo>
                  <a:pt x="0" y="0"/>
                </a:moveTo>
                <a:lnTo>
                  <a:pt x="1401415" y="0"/>
                </a:lnTo>
                <a:lnTo>
                  <a:pt x="1401415" y="1362692"/>
                </a:lnTo>
                <a:lnTo>
                  <a:pt x="0" y="13626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a:off x="14862449" y="6273613"/>
            <a:ext cx="1389253" cy="1026311"/>
          </a:xfrm>
          <a:custGeom>
            <a:avLst/>
            <a:gdLst/>
            <a:ahLst/>
            <a:cxnLst/>
            <a:rect l="l" t="t" r="r" b="b"/>
            <a:pathLst>
              <a:path w="1389253" h="1026311">
                <a:moveTo>
                  <a:pt x="0" y="0"/>
                </a:moveTo>
                <a:lnTo>
                  <a:pt x="1389253" y="0"/>
                </a:lnTo>
                <a:lnTo>
                  <a:pt x="1389253" y="1026311"/>
                </a:lnTo>
                <a:lnTo>
                  <a:pt x="0" y="1026311"/>
                </a:lnTo>
                <a:lnTo>
                  <a:pt x="0" y="0"/>
                </a:lnTo>
                <a:close/>
              </a:path>
            </a:pathLst>
          </a:custGeom>
          <a:blipFill>
            <a:blip r:embed="rId11"/>
            <a:stretch>
              <a:fillRect/>
            </a:stretch>
          </a:blipFill>
        </p:spPr>
      </p:sp>
      <p:grpSp>
        <p:nvGrpSpPr>
          <p:cNvPr id="18" name="Group 18"/>
          <p:cNvGrpSpPr/>
          <p:nvPr/>
        </p:nvGrpSpPr>
        <p:grpSpPr>
          <a:xfrm>
            <a:off x="2244696" y="6123613"/>
            <a:ext cx="5853991" cy="1361525"/>
            <a:chOff x="0" y="0"/>
            <a:chExt cx="796353" cy="185216"/>
          </a:xfrm>
        </p:grpSpPr>
        <p:sp>
          <p:nvSpPr>
            <p:cNvPr id="19" name="Freeform 19"/>
            <p:cNvSpPr/>
            <p:nvPr/>
          </p:nvSpPr>
          <p:spPr>
            <a:xfrm>
              <a:off x="0" y="0"/>
              <a:ext cx="796353" cy="185216"/>
            </a:xfrm>
            <a:custGeom>
              <a:avLst/>
              <a:gdLst/>
              <a:ahLst/>
              <a:cxnLst/>
              <a:rect l="l" t="t" r="r" b="b"/>
              <a:pathLst>
                <a:path w="796353" h="185216">
                  <a:moveTo>
                    <a:pt x="25830" y="0"/>
                  </a:moveTo>
                  <a:lnTo>
                    <a:pt x="770523" y="0"/>
                  </a:lnTo>
                  <a:cubicBezTo>
                    <a:pt x="784789" y="0"/>
                    <a:pt x="796353" y="11565"/>
                    <a:pt x="796353" y="25830"/>
                  </a:cubicBezTo>
                  <a:lnTo>
                    <a:pt x="796353" y="159386"/>
                  </a:lnTo>
                  <a:cubicBezTo>
                    <a:pt x="796353" y="173652"/>
                    <a:pt x="784789" y="185216"/>
                    <a:pt x="770523" y="185216"/>
                  </a:cubicBezTo>
                  <a:lnTo>
                    <a:pt x="25830" y="185216"/>
                  </a:lnTo>
                  <a:cubicBezTo>
                    <a:pt x="11565" y="185216"/>
                    <a:pt x="0" y="173652"/>
                    <a:pt x="0" y="159386"/>
                  </a:cubicBezTo>
                  <a:lnTo>
                    <a:pt x="0" y="25830"/>
                  </a:lnTo>
                  <a:cubicBezTo>
                    <a:pt x="0" y="11565"/>
                    <a:pt x="11565" y="0"/>
                    <a:pt x="25830" y="0"/>
                  </a:cubicBezTo>
                  <a:close/>
                </a:path>
              </a:pathLst>
            </a:custGeom>
            <a:solidFill>
              <a:srgbClr val="FFDBDB"/>
            </a:solidFill>
          </p:spPr>
        </p:sp>
        <p:sp>
          <p:nvSpPr>
            <p:cNvPr id="20" name="TextBox 20"/>
            <p:cNvSpPr txBox="1"/>
            <p:nvPr/>
          </p:nvSpPr>
          <p:spPr>
            <a:xfrm>
              <a:off x="0" y="-38100"/>
              <a:ext cx="796353" cy="223316"/>
            </a:xfrm>
            <a:prstGeom prst="rect">
              <a:avLst/>
            </a:prstGeom>
          </p:spPr>
          <p:txBody>
            <a:bodyPr lIns="50800" tIns="50800" rIns="50800" bIns="50800" rtlCol="0" anchor="ctr"/>
            <a:lstStyle/>
            <a:p>
              <a:pPr algn="ctr">
                <a:lnSpc>
                  <a:spcPts val="2940"/>
                </a:lnSpc>
              </a:pPr>
              <a:endParaRPr/>
            </a:p>
          </p:txBody>
        </p:sp>
      </p:grpSp>
      <p:sp>
        <p:nvSpPr>
          <p:cNvPr id="21" name="Freeform 21"/>
          <p:cNvSpPr/>
          <p:nvPr/>
        </p:nvSpPr>
        <p:spPr>
          <a:xfrm>
            <a:off x="7454137" y="5999670"/>
            <a:ext cx="982265" cy="1485468"/>
          </a:xfrm>
          <a:custGeom>
            <a:avLst/>
            <a:gdLst/>
            <a:ahLst/>
            <a:cxnLst/>
            <a:rect l="l" t="t" r="r" b="b"/>
            <a:pathLst>
              <a:path w="982265" h="1485468">
                <a:moveTo>
                  <a:pt x="0" y="0"/>
                </a:moveTo>
                <a:lnTo>
                  <a:pt x="982265" y="0"/>
                </a:lnTo>
                <a:lnTo>
                  <a:pt x="982265" y="1485468"/>
                </a:lnTo>
                <a:lnTo>
                  <a:pt x="0" y="1485468"/>
                </a:lnTo>
                <a:lnTo>
                  <a:pt x="0" y="0"/>
                </a:lnTo>
                <a:close/>
              </a:path>
            </a:pathLst>
          </a:custGeom>
          <a:blipFill>
            <a:blip r:embed="rId12"/>
            <a:stretch>
              <a:fillRect/>
            </a:stretch>
          </a:blipFill>
        </p:spPr>
      </p:sp>
      <p:sp>
        <p:nvSpPr>
          <p:cNvPr id="22" name="TextBox 22"/>
          <p:cNvSpPr txBox="1"/>
          <p:nvPr/>
        </p:nvSpPr>
        <p:spPr>
          <a:xfrm>
            <a:off x="6341040" y="616585"/>
            <a:ext cx="5282114" cy="738505"/>
          </a:xfrm>
          <a:prstGeom prst="rect">
            <a:avLst/>
          </a:prstGeom>
        </p:spPr>
        <p:txBody>
          <a:bodyPr lIns="0" tIns="0" rIns="0" bIns="0" rtlCol="0" anchor="t">
            <a:spAutoFit/>
          </a:bodyPr>
          <a:lstStyle/>
          <a:p>
            <a:pPr algn="ctr">
              <a:lnSpc>
                <a:spcPts val="6019"/>
              </a:lnSpc>
            </a:pPr>
            <a:r>
              <a:rPr lang="en-US" sz="4299" b="1">
                <a:solidFill>
                  <a:srgbClr val="620000"/>
                </a:solidFill>
                <a:latin typeface="Comic Sans Bold"/>
                <a:ea typeface="Comic Sans Bold"/>
                <a:cs typeface="Comic Sans Bold"/>
                <a:sym typeface="Comic Sans Bold"/>
              </a:rPr>
              <a:t>Thiết kế hệ thống</a:t>
            </a:r>
          </a:p>
        </p:txBody>
      </p:sp>
      <p:sp>
        <p:nvSpPr>
          <p:cNvPr id="23" name="TextBox 23"/>
          <p:cNvSpPr txBox="1"/>
          <p:nvPr/>
        </p:nvSpPr>
        <p:spPr>
          <a:xfrm>
            <a:off x="2386230" y="3178234"/>
            <a:ext cx="5224554" cy="1092836"/>
          </a:xfrm>
          <a:prstGeom prst="rect">
            <a:avLst/>
          </a:prstGeom>
        </p:spPr>
        <p:txBody>
          <a:bodyPr lIns="0" tIns="0" rIns="0" bIns="0" rtlCol="0" anchor="t">
            <a:spAutoFit/>
          </a:bodyPr>
          <a:lstStyle/>
          <a:p>
            <a:pPr algn="ctr">
              <a:lnSpc>
                <a:spcPts val="5739"/>
              </a:lnSpc>
            </a:pPr>
            <a:r>
              <a:rPr lang="en-US" sz="4099">
                <a:solidFill>
                  <a:srgbClr val="620000"/>
                </a:solidFill>
                <a:latin typeface="Comic Sans"/>
                <a:ea typeface="Comic Sans"/>
                <a:cs typeface="Comic Sans"/>
                <a:sym typeface="Comic Sans"/>
              </a:rPr>
              <a:t>Thiết kế Use Case </a:t>
            </a:r>
          </a:p>
          <a:p>
            <a:pPr algn="ctr">
              <a:lnSpc>
                <a:spcPts val="2940"/>
              </a:lnSpc>
              <a:spcBef>
                <a:spcPct val="0"/>
              </a:spcBef>
            </a:pPr>
            <a:endParaRPr lang="en-US" sz="4099">
              <a:solidFill>
                <a:srgbClr val="620000"/>
              </a:solidFill>
              <a:latin typeface="Comic Sans"/>
              <a:ea typeface="Comic Sans"/>
              <a:cs typeface="Comic Sans"/>
              <a:sym typeface="Comic Sans"/>
            </a:endParaRPr>
          </a:p>
        </p:txBody>
      </p:sp>
      <p:sp>
        <p:nvSpPr>
          <p:cNvPr id="24" name="TextBox 24"/>
          <p:cNvSpPr txBox="1"/>
          <p:nvPr/>
        </p:nvSpPr>
        <p:spPr>
          <a:xfrm>
            <a:off x="9955601" y="3178234"/>
            <a:ext cx="5224554" cy="1092836"/>
          </a:xfrm>
          <a:prstGeom prst="rect">
            <a:avLst/>
          </a:prstGeom>
        </p:spPr>
        <p:txBody>
          <a:bodyPr lIns="0" tIns="0" rIns="0" bIns="0" rtlCol="0" anchor="t">
            <a:spAutoFit/>
          </a:bodyPr>
          <a:lstStyle/>
          <a:p>
            <a:pPr algn="ctr">
              <a:lnSpc>
                <a:spcPts val="5739"/>
              </a:lnSpc>
            </a:pPr>
            <a:r>
              <a:rPr lang="en-US" sz="4099">
                <a:solidFill>
                  <a:srgbClr val="620000"/>
                </a:solidFill>
                <a:latin typeface="Comic Sans"/>
                <a:ea typeface="Comic Sans"/>
                <a:cs typeface="Comic Sans"/>
                <a:sym typeface="Comic Sans"/>
              </a:rPr>
              <a:t>Thiết kế CSDL </a:t>
            </a:r>
          </a:p>
          <a:p>
            <a:pPr algn="ctr">
              <a:lnSpc>
                <a:spcPts val="2940"/>
              </a:lnSpc>
              <a:spcBef>
                <a:spcPct val="0"/>
              </a:spcBef>
            </a:pPr>
            <a:endParaRPr lang="en-US" sz="4099">
              <a:solidFill>
                <a:srgbClr val="620000"/>
              </a:solidFill>
              <a:latin typeface="Comic Sans"/>
              <a:ea typeface="Comic Sans"/>
              <a:cs typeface="Comic Sans"/>
              <a:sym typeface="Comic Sans"/>
            </a:endParaRPr>
          </a:p>
        </p:txBody>
      </p:sp>
      <p:sp>
        <p:nvSpPr>
          <p:cNvPr id="25" name="TextBox 25"/>
          <p:cNvSpPr txBox="1"/>
          <p:nvPr/>
        </p:nvSpPr>
        <p:spPr>
          <a:xfrm>
            <a:off x="9974697" y="6392302"/>
            <a:ext cx="5224554" cy="695961"/>
          </a:xfrm>
          <a:prstGeom prst="rect">
            <a:avLst/>
          </a:prstGeom>
        </p:spPr>
        <p:txBody>
          <a:bodyPr lIns="0" tIns="0" rIns="0" bIns="0" rtlCol="0" anchor="t">
            <a:spAutoFit/>
          </a:bodyPr>
          <a:lstStyle/>
          <a:p>
            <a:pPr algn="ctr">
              <a:lnSpc>
                <a:spcPts val="5739"/>
              </a:lnSpc>
              <a:spcBef>
                <a:spcPct val="0"/>
              </a:spcBef>
            </a:pPr>
            <a:r>
              <a:rPr lang="en-US" sz="4099">
                <a:solidFill>
                  <a:srgbClr val="620000"/>
                </a:solidFill>
                <a:latin typeface="Comic Sans"/>
                <a:ea typeface="Comic Sans"/>
                <a:cs typeface="Comic Sans"/>
                <a:sym typeface="Comic Sans"/>
              </a:rPr>
              <a:t>Thiết kế giao diện</a:t>
            </a:r>
          </a:p>
        </p:txBody>
      </p:sp>
      <p:sp>
        <p:nvSpPr>
          <p:cNvPr id="26" name="TextBox 26"/>
          <p:cNvSpPr txBox="1"/>
          <p:nvPr/>
        </p:nvSpPr>
        <p:spPr>
          <a:xfrm>
            <a:off x="2559414" y="6392302"/>
            <a:ext cx="5224554" cy="1092836"/>
          </a:xfrm>
          <a:prstGeom prst="rect">
            <a:avLst/>
          </a:prstGeom>
        </p:spPr>
        <p:txBody>
          <a:bodyPr lIns="0" tIns="0" rIns="0" bIns="0" rtlCol="0" anchor="t">
            <a:spAutoFit/>
          </a:bodyPr>
          <a:lstStyle/>
          <a:p>
            <a:pPr algn="ctr">
              <a:lnSpc>
                <a:spcPts val="5739"/>
              </a:lnSpc>
            </a:pPr>
            <a:r>
              <a:rPr lang="en-US" sz="4099">
                <a:solidFill>
                  <a:srgbClr val="620000"/>
                </a:solidFill>
                <a:latin typeface="Comic Sans"/>
                <a:ea typeface="Comic Sans"/>
                <a:cs typeface="Comic Sans"/>
                <a:sym typeface="Comic Sans"/>
              </a:rPr>
              <a:t>Thiết kế API </a:t>
            </a:r>
          </a:p>
          <a:p>
            <a:pPr algn="ctr">
              <a:lnSpc>
                <a:spcPts val="2940"/>
              </a:lnSpc>
              <a:spcBef>
                <a:spcPct val="0"/>
              </a:spcBef>
            </a:pPr>
            <a:endParaRPr lang="en-US" sz="4099">
              <a:solidFill>
                <a:srgbClr val="620000"/>
              </a:solidFill>
              <a:latin typeface="Comic Sans"/>
              <a:ea typeface="Comic Sans"/>
              <a:cs typeface="Comic Sans"/>
              <a:sym typeface="Comic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61317" y="276667"/>
            <a:ext cx="6565365" cy="1504066"/>
          </a:xfrm>
          <a:custGeom>
            <a:avLst/>
            <a:gdLst/>
            <a:ahLst/>
            <a:cxnLst/>
            <a:rect l="l" t="t" r="r" b="b"/>
            <a:pathLst>
              <a:path w="6565365" h="1504066">
                <a:moveTo>
                  <a:pt x="0" y="0"/>
                </a:moveTo>
                <a:lnTo>
                  <a:pt x="6565366" y="0"/>
                </a:lnTo>
                <a:lnTo>
                  <a:pt x="6565366" y="1504066"/>
                </a:lnTo>
                <a:lnTo>
                  <a:pt x="0" y="15040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42066" y="-423467"/>
            <a:ext cx="2379399" cy="2028978"/>
          </a:xfrm>
          <a:custGeom>
            <a:avLst/>
            <a:gdLst/>
            <a:ahLst/>
            <a:cxnLst/>
            <a:rect l="l" t="t" r="r" b="b"/>
            <a:pathLst>
              <a:path w="2379399" h="2028978">
                <a:moveTo>
                  <a:pt x="0" y="0"/>
                </a:moveTo>
                <a:lnTo>
                  <a:pt x="2379399" y="0"/>
                </a:lnTo>
                <a:lnTo>
                  <a:pt x="2379399" y="2028978"/>
                </a:lnTo>
                <a:lnTo>
                  <a:pt x="0" y="20289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069601" y="-266357"/>
            <a:ext cx="2379399" cy="2028978"/>
          </a:xfrm>
          <a:custGeom>
            <a:avLst/>
            <a:gdLst/>
            <a:ahLst/>
            <a:cxnLst/>
            <a:rect l="l" t="t" r="r" b="b"/>
            <a:pathLst>
              <a:path w="2379399" h="2028978">
                <a:moveTo>
                  <a:pt x="0" y="0"/>
                </a:moveTo>
                <a:lnTo>
                  <a:pt x="2379398" y="0"/>
                </a:lnTo>
                <a:lnTo>
                  <a:pt x="2379398" y="2028979"/>
                </a:lnTo>
                <a:lnTo>
                  <a:pt x="0" y="20289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7929389" y="2028343"/>
            <a:ext cx="9852804" cy="8094180"/>
          </a:xfrm>
          <a:custGeom>
            <a:avLst/>
            <a:gdLst/>
            <a:ahLst/>
            <a:cxnLst/>
            <a:rect l="l" t="t" r="r" b="b"/>
            <a:pathLst>
              <a:path w="9852804" h="8094180">
                <a:moveTo>
                  <a:pt x="0" y="0"/>
                </a:moveTo>
                <a:lnTo>
                  <a:pt x="9852804" y="0"/>
                </a:lnTo>
                <a:lnTo>
                  <a:pt x="9852804" y="8094180"/>
                </a:lnTo>
                <a:lnTo>
                  <a:pt x="0" y="8094180"/>
                </a:lnTo>
                <a:lnTo>
                  <a:pt x="0" y="0"/>
                </a:lnTo>
                <a:close/>
              </a:path>
            </a:pathLst>
          </a:custGeom>
          <a:blipFill>
            <a:blip r:embed="rId6"/>
            <a:stretch>
              <a:fillRect l="-1260" r="-1487" b="-146"/>
            </a:stretch>
          </a:blipFill>
        </p:spPr>
      </p:sp>
      <p:grpSp>
        <p:nvGrpSpPr>
          <p:cNvPr id="6" name="Group 6"/>
          <p:cNvGrpSpPr/>
          <p:nvPr/>
        </p:nvGrpSpPr>
        <p:grpSpPr>
          <a:xfrm>
            <a:off x="1028700" y="3685227"/>
            <a:ext cx="5890603" cy="3362280"/>
            <a:chOff x="0" y="0"/>
            <a:chExt cx="1551435" cy="885539"/>
          </a:xfrm>
        </p:grpSpPr>
        <p:sp>
          <p:nvSpPr>
            <p:cNvPr id="7" name="Freeform 7"/>
            <p:cNvSpPr/>
            <p:nvPr/>
          </p:nvSpPr>
          <p:spPr>
            <a:xfrm>
              <a:off x="0" y="0"/>
              <a:ext cx="1551435" cy="885539"/>
            </a:xfrm>
            <a:custGeom>
              <a:avLst/>
              <a:gdLst/>
              <a:ahLst/>
              <a:cxnLst/>
              <a:rect l="l" t="t" r="r" b="b"/>
              <a:pathLst>
                <a:path w="1551435" h="885539">
                  <a:moveTo>
                    <a:pt x="67028" y="0"/>
                  </a:moveTo>
                  <a:lnTo>
                    <a:pt x="1484406" y="0"/>
                  </a:lnTo>
                  <a:cubicBezTo>
                    <a:pt x="1502183" y="0"/>
                    <a:pt x="1519232" y="7062"/>
                    <a:pt x="1531803" y="19632"/>
                  </a:cubicBezTo>
                  <a:cubicBezTo>
                    <a:pt x="1544373" y="32202"/>
                    <a:pt x="1551435" y="49251"/>
                    <a:pt x="1551435" y="67028"/>
                  </a:cubicBezTo>
                  <a:lnTo>
                    <a:pt x="1551435" y="818510"/>
                  </a:lnTo>
                  <a:cubicBezTo>
                    <a:pt x="1551435" y="836287"/>
                    <a:pt x="1544373" y="853336"/>
                    <a:pt x="1531803" y="865907"/>
                  </a:cubicBezTo>
                  <a:cubicBezTo>
                    <a:pt x="1519232" y="878477"/>
                    <a:pt x="1502183" y="885539"/>
                    <a:pt x="1484406" y="885539"/>
                  </a:cubicBezTo>
                  <a:lnTo>
                    <a:pt x="67028" y="885539"/>
                  </a:lnTo>
                  <a:cubicBezTo>
                    <a:pt x="49251" y="885539"/>
                    <a:pt x="32202" y="878477"/>
                    <a:pt x="19632" y="865907"/>
                  </a:cubicBezTo>
                  <a:cubicBezTo>
                    <a:pt x="7062" y="853336"/>
                    <a:pt x="0" y="836287"/>
                    <a:pt x="0" y="818510"/>
                  </a:cubicBezTo>
                  <a:lnTo>
                    <a:pt x="0" y="67028"/>
                  </a:lnTo>
                  <a:cubicBezTo>
                    <a:pt x="0" y="49251"/>
                    <a:pt x="7062" y="32202"/>
                    <a:pt x="19632" y="19632"/>
                  </a:cubicBezTo>
                  <a:cubicBezTo>
                    <a:pt x="32202" y="7062"/>
                    <a:pt x="49251" y="0"/>
                    <a:pt x="67028" y="0"/>
                  </a:cubicBezTo>
                  <a:close/>
                </a:path>
              </a:pathLst>
            </a:custGeom>
            <a:solidFill>
              <a:srgbClr val="FFDBDB"/>
            </a:solidFill>
          </p:spPr>
        </p:sp>
        <p:sp>
          <p:nvSpPr>
            <p:cNvPr id="8" name="TextBox 8"/>
            <p:cNvSpPr txBox="1"/>
            <p:nvPr/>
          </p:nvSpPr>
          <p:spPr>
            <a:xfrm>
              <a:off x="0" y="-38100"/>
              <a:ext cx="1551435" cy="923639"/>
            </a:xfrm>
            <a:prstGeom prst="rect">
              <a:avLst/>
            </a:prstGeom>
          </p:spPr>
          <p:txBody>
            <a:bodyPr lIns="50800" tIns="50800" rIns="50800" bIns="50800" rtlCol="0" anchor="ctr"/>
            <a:lstStyle/>
            <a:p>
              <a:pPr algn="ctr">
                <a:lnSpc>
                  <a:spcPts val="3079"/>
                </a:lnSpc>
              </a:pPr>
              <a:endParaRPr/>
            </a:p>
          </p:txBody>
        </p:sp>
      </p:grpSp>
      <p:sp>
        <p:nvSpPr>
          <p:cNvPr id="9" name="Freeform 9"/>
          <p:cNvSpPr/>
          <p:nvPr/>
        </p:nvSpPr>
        <p:spPr>
          <a:xfrm>
            <a:off x="0" y="8516030"/>
            <a:ext cx="1692706" cy="1800751"/>
          </a:xfrm>
          <a:custGeom>
            <a:avLst/>
            <a:gdLst/>
            <a:ahLst/>
            <a:cxnLst/>
            <a:rect l="l" t="t" r="r" b="b"/>
            <a:pathLst>
              <a:path w="1692706" h="1800751">
                <a:moveTo>
                  <a:pt x="0" y="0"/>
                </a:moveTo>
                <a:lnTo>
                  <a:pt x="1692706" y="0"/>
                </a:lnTo>
                <a:lnTo>
                  <a:pt x="1692706" y="1800751"/>
                </a:lnTo>
                <a:lnTo>
                  <a:pt x="0" y="18007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6716713" y="505297"/>
            <a:ext cx="5067187" cy="738505"/>
          </a:xfrm>
          <a:prstGeom prst="rect">
            <a:avLst/>
          </a:prstGeom>
        </p:spPr>
        <p:txBody>
          <a:bodyPr lIns="0" tIns="0" rIns="0" bIns="0" rtlCol="0" anchor="t">
            <a:spAutoFit/>
          </a:bodyPr>
          <a:lstStyle/>
          <a:p>
            <a:pPr algn="ctr">
              <a:lnSpc>
                <a:spcPts val="6019"/>
              </a:lnSpc>
            </a:pPr>
            <a:r>
              <a:rPr lang="en-US" sz="4299" b="1">
                <a:solidFill>
                  <a:srgbClr val="620000"/>
                </a:solidFill>
                <a:latin typeface="Comic Sans Bold"/>
                <a:ea typeface="Comic Sans Bold"/>
                <a:cs typeface="Comic Sans Bold"/>
                <a:sym typeface="Comic Sans Bold"/>
              </a:rPr>
              <a:t>Thiết kế Use case</a:t>
            </a:r>
          </a:p>
        </p:txBody>
      </p:sp>
      <p:sp>
        <p:nvSpPr>
          <p:cNvPr id="11" name="TextBox 11"/>
          <p:cNvSpPr txBox="1"/>
          <p:nvPr/>
        </p:nvSpPr>
        <p:spPr>
          <a:xfrm>
            <a:off x="1028700" y="4327539"/>
            <a:ext cx="5688013" cy="1957018"/>
          </a:xfrm>
          <a:prstGeom prst="rect">
            <a:avLst/>
          </a:prstGeom>
        </p:spPr>
        <p:txBody>
          <a:bodyPr lIns="0" tIns="0" rIns="0" bIns="0" rtlCol="0" anchor="t">
            <a:spAutoFit/>
          </a:bodyPr>
          <a:lstStyle/>
          <a:p>
            <a:pPr algn="ctr">
              <a:lnSpc>
                <a:spcPts val="3957"/>
              </a:lnSpc>
            </a:pPr>
            <a:r>
              <a:rPr lang="en-US" sz="2827">
                <a:solidFill>
                  <a:srgbClr val="620000"/>
                </a:solidFill>
                <a:latin typeface="Comic Sans"/>
                <a:ea typeface="Comic Sans"/>
                <a:cs typeface="Comic Sans"/>
                <a:sym typeface="Comic Sans"/>
              </a:rPr>
              <a:t>Hệ thống gồm 3 tác nhân chính: </a:t>
            </a:r>
          </a:p>
          <a:p>
            <a:pPr algn="ctr">
              <a:lnSpc>
                <a:spcPts val="3957"/>
              </a:lnSpc>
            </a:pPr>
            <a:r>
              <a:rPr lang="en-US" sz="2827">
                <a:solidFill>
                  <a:srgbClr val="620000"/>
                </a:solidFill>
                <a:latin typeface="Comic Sans"/>
                <a:ea typeface="Comic Sans"/>
                <a:cs typeface="Comic Sans"/>
                <a:sym typeface="Comic Sans"/>
              </a:rPr>
              <a:t>Khách vãng lai</a:t>
            </a:r>
          </a:p>
          <a:p>
            <a:pPr algn="ctr">
              <a:lnSpc>
                <a:spcPts val="3957"/>
              </a:lnSpc>
            </a:pPr>
            <a:r>
              <a:rPr lang="en-US" sz="2827">
                <a:solidFill>
                  <a:srgbClr val="620000"/>
                </a:solidFill>
                <a:latin typeface="Comic Sans"/>
                <a:ea typeface="Comic Sans"/>
                <a:cs typeface="Comic Sans"/>
                <a:sym typeface="Comic Sans"/>
              </a:rPr>
              <a:t>Khách hàng</a:t>
            </a:r>
          </a:p>
          <a:p>
            <a:pPr algn="ctr">
              <a:lnSpc>
                <a:spcPts val="3957"/>
              </a:lnSpc>
              <a:spcBef>
                <a:spcPct val="0"/>
              </a:spcBef>
            </a:pPr>
            <a:r>
              <a:rPr lang="en-US" sz="2827">
                <a:solidFill>
                  <a:srgbClr val="620000"/>
                </a:solidFill>
                <a:latin typeface="Comic Sans"/>
                <a:ea typeface="Comic Sans"/>
                <a:cs typeface="Comic Sans"/>
                <a:sym typeface="Comic Sans"/>
              </a:rPr>
              <a:t>Quản trị viên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895</Words>
  <Application>Microsoft Office PowerPoint</Application>
  <PresentationFormat>Custom</PresentationFormat>
  <Paragraphs>95</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Roboto Bold</vt:lpstr>
      <vt:lpstr>Comic Sans</vt:lpstr>
      <vt:lpstr>Comic Sans Bold</vt:lpstr>
      <vt:lpstr>Chewy</vt:lpstr>
      <vt:lpstr>Calibri</vt:lpstr>
      <vt:lpstr>Kurale</vt:lpstr>
      <vt:lpstr>Arimo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Project</dc:title>
  <cp:lastModifiedBy>Ngoc Han</cp:lastModifiedBy>
  <cp:revision>3</cp:revision>
  <dcterms:created xsi:type="dcterms:W3CDTF">2006-08-16T00:00:00Z</dcterms:created>
  <dcterms:modified xsi:type="dcterms:W3CDTF">2025-12-28T05:42:03Z</dcterms:modified>
  <dc:identifier>DAG8nG22NFY</dc:identifier>
</cp:coreProperties>
</file>